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94C_AD33D3AA.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7" r:id="rId5"/>
    <p:sldId id="300" r:id="rId6"/>
    <p:sldId id="301" r:id="rId7"/>
    <p:sldId id="614" r:id="rId8"/>
    <p:sldId id="664" r:id="rId9"/>
    <p:sldId id="2433" r:id="rId10"/>
    <p:sldId id="2434" r:id="rId11"/>
    <p:sldId id="615" r:id="rId12"/>
    <p:sldId id="660" r:id="rId13"/>
    <p:sldId id="661" r:id="rId14"/>
    <p:sldId id="2409" r:id="rId15"/>
    <p:sldId id="2417" r:id="rId16"/>
    <p:sldId id="2416" r:id="rId17"/>
    <p:sldId id="2429" r:id="rId18"/>
    <p:sldId id="2395" r:id="rId19"/>
    <p:sldId id="2400" r:id="rId20"/>
    <p:sldId id="2397" r:id="rId21"/>
    <p:sldId id="2380" r:id="rId22"/>
    <p:sldId id="2432" r:id="rId23"/>
    <p:sldId id="2431" r:id="rId24"/>
    <p:sldId id="2404" r:id="rId25"/>
    <p:sldId id="2426" r:id="rId26"/>
    <p:sldId id="2427" r:id="rId27"/>
    <p:sldId id="2425" r:id="rId28"/>
    <p:sldId id="2422" r:id="rId29"/>
    <p:sldId id="2420" r:id="rId30"/>
    <p:sldId id="2428" r:id="rId31"/>
    <p:sldId id="2418" r:id="rId32"/>
    <p:sldId id="2414" r:id="rId33"/>
    <p:sldId id="2419" r:id="rId34"/>
    <p:sldId id="2406" r:id="rId35"/>
    <p:sldId id="2403" r:id="rId36"/>
    <p:sldId id="2424" r:id="rId37"/>
    <p:sldId id="2423" r:id="rId38"/>
    <p:sldId id="2407" r:id="rId39"/>
    <p:sldId id="2421" r:id="rId40"/>
    <p:sldId id="305"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orient="horz" pos="1224" userDrawn="1">
          <p15:clr>
            <a:srgbClr val="A4A3A4"/>
          </p15:clr>
        </p15:guide>
        <p15:guide id="3" pos="5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CBC874-055F-5926-600D-223AD9ADCC75}" name="Andrea Warnke  [DCF]" initials="AW[" userId="S::Andrea.Warnke@dcf.ks.gov::837a2d88-0c45-4d34-bd56-08b8f09de090" providerId="AD"/>
  <p188:author id="{BA28FE99-C569-2FAF-5E3A-426DBBDFC243}" name="Laura Howard [Secretary DCF/KDADS]" initials="LD" userId="S::laura.howard@dcf.ks.gov::cdcb87c8-04b8-436d-88bd-38990826b391" providerId="AD"/>
  <p188:author id="{C7B60DDA-179C-B60D-BECD-C099600ACE58}" name="Laura Howard [Secretary DCF/KDADS]" initials="LH[D" userId="S::Laura.Howard@dcf.ks.gov::cdcb87c8-04b8-436d-88bd-38990826b391" providerId="AD"/>
  <p188:author id="{6281EADD-EE89-E3D5-78E5-400516435C17}" name="Tanya Keys [DCF]" initials="T[" userId="S::tanya.keys@dcf.ks.gov::96bd8bcd-adb9-4bcf-8c14-290f2e467230" providerId="AD"/>
  <p188:author id="{16695CF6-8CE0-B638-736B-50B5DCE1205D}" name="Deanne Dinkel  [DCF]" initials="D[" userId="S::deanne.dinkel@dcf.ks.gov::47f1434c-cead-4552-aadd-9710072657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89" autoAdjust="0"/>
  </p:normalViewPr>
  <p:slideViewPr>
    <p:cSldViewPr snapToGrid="0">
      <p:cViewPr varScale="1">
        <p:scale>
          <a:sx n="71" d="100"/>
          <a:sy n="71" d="100"/>
        </p:scale>
        <p:origin x="456" y="66"/>
      </p:cViewPr>
      <p:guideLst>
        <p:guide orient="horz" pos="3672"/>
        <p:guide orient="horz" pos="1224"/>
        <p:guide pos="5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r>
              <a:rPr lang="en-US" dirty="0">
                <a:latin typeface="+mj-lt"/>
              </a:rPr>
              <a:t>NUMBER OF CHILDREN IN FOSTER CARE </a:t>
            </a:r>
          </a:p>
        </c:rich>
      </c:tx>
      <c:layout>
        <c:manualLayout>
          <c:xMode val="edge"/>
          <c:yMode val="edge"/>
          <c:x val="0.23506957606298018"/>
          <c:y val="1.721008877085749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5.0946636372733105E-2"/>
          <c:y val="9.250978110098558E-2"/>
          <c:w val="0.93620505206279325"/>
          <c:h val="0.79557350619649125"/>
        </c:manualLayout>
      </c:layout>
      <c:barChart>
        <c:barDir val="col"/>
        <c:grouping val="clustered"/>
        <c:varyColors val="0"/>
        <c:ser>
          <c:idx val="0"/>
          <c:order val="0"/>
          <c:tx>
            <c:strRef>
              <c:f>Sheet1!$B$1</c:f>
              <c:strCache>
                <c:ptCount val="1"/>
                <c:pt idx="0">
                  <c:v>Number of Children In Foster Care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6/30/2017</c:v>
                </c:pt>
                <c:pt idx="1">
                  <c:v>6/30/2018</c:v>
                </c:pt>
                <c:pt idx="2">
                  <c:v>6/30/2019</c:v>
                </c:pt>
                <c:pt idx="3">
                  <c:v>6/30/2020</c:v>
                </c:pt>
                <c:pt idx="4">
                  <c:v>6/30/2021</c:v>
                </c:pt>
                <c:pt idx="5">
                  <c:v>6/30/2022</c:v>
                </c:pt>
                <c:pt idx="6">
                  <c:v>6/30/2023</c:v>
                </c:pt>
                <c:pt idx="7">
                  <c:v>6/17/2024</c:v>
                </c:pt>
              </c:strCache>
            </c:strRef>
          </c:cat>
          <c:val>
            <c:numRef>
              <c:f>Sheet1!$B$2:$B$9</c:f>
              <c:numCache>
                <c:formatCode>#,##0</c:formatCode>
                <c:ptCount val="8"/>
                <c:pt idx="0">
                  <c:v>6896</c:v>
                </c:pt>
                <c:pt idx="1">
                  <c:v>7588</c:v>
                </c:pt>
                <c:pt idx="2">
                  <c:v>7578</c:v>
                </c:pt>
                <c:pt idx="3">
                  <c:v>7061</c:v>
                </c:pt>
                <c:pt idx="4">
                  <c:v>6850</c:v>
                </c:pt>
                <c:pt idx="5">
                  <c:v>6261</c:v>
                </c:pt>
                <c:pt idx="6">
                  <c:v>6124</c:v>
                </c:pt>
                <c:pt idx="7">
                  <c:v>5874</c:v>
                </c:pt>
              </c:numCache>
            </c:numRef>
          </c:val>
          <c:extLst>
            <c:ext xmlns:c16="http://schemas.microsoft.com/office/drawing/2014/chart" uri="{C3380CC4-5D6E-409C-BE32-E72D297353CC}">
              <c16:uniqueId val="{00000000-EF65-449A-9D55-97A9BAB3E8B0}"/>
            </c:ext>
          </c:extLst>
        </c:ser>
        <c:dLbls>
          <c:showLegendKey val="0"/>
          <c:showVal val="0"/>
          <c:showCatName val="0"/>
          <c:showSerName val="0"/>
          <c:showPercent val="0"/>
          <c:showBubbleSize val="0"/>
        </c:dLbls>
        <c:gapWidth val="219"/>
        <c:overlap val="-27"/>
        <c:axId val="426506720"/>
        <c:axId val="537782520"/>
      </c:barChart>
      <c:catAx>
        <c:axId val="42650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7782520"/>
        <c:crosses val="autoZero"/>
        <c:auto val="1"/>
        <c:lblAlgn val="ctr"/>
        <c:lblOffset val="100"/>
        <c:noMultiLvlLbl val="0"/>
      </c:catAx>
      <c:valAx>
        <c:axId val="537782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650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cap="none" spc="20" baseline="0">
                <a:solidFill>
                  <a:schemeClr val="accent3"/>
                </a:solidFill>
                <a:latin typeface="+mj-lt"/>
                <a:ea typeface="+mn-ea"/>
                <a:cs typeface="+mn-cs"/>
              </a:defRPr>
            </a:pPr>
            <a:r>
              <a:rPr lang="en-US" dirty="0">
                <a:latin typeface="+mj-lt"/>
              </a:rPr>
              <a:t>CHILDREN ENTERING FOSTER CARE ACROSS STATE FISCAL YEARS</a:t>
            </a:r>
          </a:p>
        </c:rich>
      </c:tx>
      <c:layout>
        <c:manualLayout>
          <c:xMode val="edge"/>
          <c:yMode val="edge"/>
          <c:x val="0.18574055710141496"/>
          <c:y val="1.3707580255903613E-2"/>
        </c:manualLayout>
      </c:layout>
      <c:overlay val="0"/>
      <c:spPr>
        <a:noFill/>
        <a:ln>
          <a:noFill/>
        </a:ln>
        <a:effectLst/>
      </c:spPr>
      <c:txPr>
        <a:bodyPr rot="0" spcFirstLastPara="1" vertOverflow="ellipsis" vert="horz" wrap="square" anchor="ctr" anchorCtr="1"/>
        <a:lstStyle/>
        <a:p>
          <a:pPr>
            <a:defRPr sz="1680" b="0" i="0" u="none" strike="noStrike" kern="1200" cap="none" spc="20" baseline="0">
              <a:solidFill>
                <a:schemeClr val="accent3"/>
              </a:solidFill>
              <a:latin typeface="+mj-lt"/>
              <a:ea typeface="+mn-ea"/>
              <a:cs typeface="+mn-cs"/>
            </a:defRPr>
          </a:pPr>
          <a:endParaRPr lang="en-US"/>
        </a:p>
      </c:txPr>
    </c:title>
    <c:autoTitleDeleted val="0"/>
    <c:plotArea>
      <c:layout>
        <c:manualLayout>
          <c:layoutTarget val="inner"/>
          <c:xMode val="edge"/>
          <c:yMode val="edge"/>
          <c:x val="5.6962569528433003E-2"/>
          <c:y val="8.957903697233012E-2"/>
          <c:w val="0.93072987587077927"/>
          <c:h val="0.7704514578965016"/>
        </c:manualLayout>
      </c:layout>
      <c:lineChart>
        <c:grouping val="standard"/>
        <c:varyColors val="0"/>
        <c:ser>
          <c:idx val="0"/>
          <c:order val="0"/>
          <c:tx>
            <c:strRef>
              <c:f>Sheet1!$B$1</c:f>
              <c:strCache>
                <c:ptCount val="1"/>
                <c:pt idx="0">
                  <c:v>Children Entering Foster Care Across SFY </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Sheet1!$A$2:$A$20</c:f>
              <c:strCach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 to 6/10/24</c:v>
                </c:pt>
              </c:strCache>
            </c:strRef>
          </c:cat>
          <c:val>
            <c:numRef>
              <c:f>Sheet1!$B$2:$B$20</c:f>
              <c:numCache>
                <c:formatCode>#,##0</c:formatCode>
                <c:ptCount val="19"/>
                <c:pt idx="0">
                  <c:v>3467</c:v>
                </c:pt>
                <c:pt idx="1">
                  <c:v>3863</c:v>
                </c:pt>
                <c:pt idx="2">
                  <c:v>3610</c:v>
                </c:pt>
                <c:pt idx="3">
                  <c:v>3119</c:v>
                </c:pt>
                <c:pt idx="4">
                  <c:v>3444</c:v>
                </c:pt>
                <c:pt idx="5">
                  <c:v>3408</c:v>
                </c:pt>
                <c:pt idx="6">
                  <c:v>3623</c:v>
                </c:pt>
                <c:pt idx="7">
                  <c:v>3974</c:v>
                </c:pt>
                <c:pt idx="8">
                  <c:v>3805</c:v>
                </c:pt>
                <c:pt idx="9">
                  <c:v>3799</c:v>
                </c:pt>
                <c:pt idx="10">
                  <c:v>3952</c:v>
                </c:pt>
                <c:pt idx="11">
                  <c:v>4020</c:v>
                </c:pt>
                <c:pt idx="12">
                  <c:v>4212</c:v>
                </c:pt>
                <c:pt idx="13">
                  <c:v>4125</c:v>
                </c:pt>
                <c:pt idx="14">
                  <c:v>3477</c:v>
                </c:pt>
                <c:pt idx="15">
                  <c:v>3081</c:v>
                </c:pt>
                <c:pt idx="16">
                  <c:v>3032</c:v>
                </c:pt>
                <c:pt idx="17">
                  <c:v>2960</c:v>
                </c:pt>
                <c:pt idx="18">
                  <c:v>2440</c:v>
                </c:pt>
              </c:numCache>
            </c:numRef>
          </c:val>
          <c:smooth val="0"/>
          <c:extLst>
            <c:ext xmlns:c16="http://schemas.microsoft.com/office/drawing/2014/chart" uri="{C3380CC4-5D6E-409C-BE32-E72D297353CC}">
              <c16:uniqueId val="{00000000-C9BE-4279-9B2E-D9983A55DA73}"/>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629987504"/>
        <c:axId val="629986192"/>
      </c:lineChart>
      <c:catAx>
        <c:axId val="62998750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spc="20" baseline="0">
                <a:solidFill>
                  <a:schemeClr val="accent3"/>
                </a:solidFill>
                <a:latin typeface="+mn-lt"/>
                <a:ea typeface="+mn-ea"/>
                <a:cs typeface="+mn-cs"/>
              </a:defRPr>
            </a:pPr>
            <a:endParaRPr lang="en-US"/>
          </a:p>
        </c:txPr>
        <c:crossAx val="629986192"/>
        <c:crosses val="autoZero"/>
        <c:auto val="1"/>
        <c:lblAlgn val="ctr"/>
        <c:lblOffset val="100"/>
        <c:noMultiLvlLbl val="0"/>
      </c:catAx>
      <c:valAx>
        <c:axId val="6299861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accent3"/>
                </a:solidFill>
                <a:latin typeface="+mn-lt"/>
                <a:ea typeface="+mn-ea"/>
                <a:cs typeface="+mn-cs"/>
              </a:defRPr>
            </a:pPr>
            <a:endParaRPr lang="en-US"/>
          </a:p>
        </c:txPr>
        <c:crossAx val="62998750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accent3"/>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r>
              <a:rPr lang="en-US" dirty="0">
                <a:latin typeface="+mj-lt"/>
              </a:rPr>
              <a:t>Children Entering &amp; Exiting Foster Care Across Years</a:t>
            </a:r>
          </a:p>
        </c:rich>
      </c:tx>
      <c:layout>
        <c:manualLayout>
          <c:xMode val="edge"/>
          <c:yMode val="edge"/>
          <c:x val="0.23506957606298018"/>
          <c:y val="1.721008877085749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5.8892206056577356E-2"/>
          <c:y val="9.2857597534582142E-2"/>
          <c:w val="0.93645390580310539"/>
          <c:h val="0.77940469553230818"/>
        </c:manualLayout>
      </c:layout>
      <c:barChart>
        <c:barDir val="col"/>
        <c:grouping val="clustered"/>
        <c:varyColors val="0"/>
        <c:ser>
          <c:idx val="0"/>
          <c:order val="0"/>
          <c:tx>
            <c:strRef>
              <c:f>Sheet1!$B$1</c:f>
              <c:strCache>
                <c:ptCount val="1"/>
                <c:pt idx="0">
                  <c:v>Entries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SFY 2018</c:v>
                </c:pt>
                <c:pt idx="1">
                  <c:v>SFY 2019</c:v>
                </c:pt>
                <c:pt idx="2">
                  <c:v>SFY 2020</c:v>
                </c:pt>
                <c:pt idx="3">
                  <c:v>SFY 2021</c:v>
                </c:pt>
                <c:pt idx="4">
                  <c:v>SFY 2022</c:v>
                </c:pt>
                <c:pt idx="5">
                  <c:v>SFY 2023</c:v>
                </c:pt>
                <c:pt idx="6">
                  <c:v>SFY24 - 6/10</c:v>
                </c:pt>
              </c:strCache>
            </c:strRef>
          </c:cat>
          <c:val>
            <c:numRef>
              <c:f>Sheet1!$B$2:$B$8</c:f>
              <c:numCache>
                <c:formatCode>#,##0</c:formatCode>
                <c:ptCount val="7"/>
                <c:pt idx="0">
                  <c:v>4212</c:v>
                </c:pt>
                <c:pt idx="1">
                  <c:v>4125</c:v>
                </c:pt>
                <c:pt idx="2">
                  <c:v>3477</c:v>
                </c:pt>
                <c:pt idx="3">
                  <c:v>3081</c:v>
                </c:pt>
                <c:pt idx="4">
                  <c:v>3032</c:v>
                </c:pt>
                <c:pt idx="5">
                  <c:v>2960</c:v>
                </c:pt>
                <c:pt idx="6">
                  <c:v>2440</c:v>
                </c:pt>
              </c:numCache>
            </c:numRef>
          </c:val>
          <c:extLst>
            <c:ext xmlns:c16="http://schemas.microsoft.com/office/drawing/2014/chart" uri="{C3380CC4-5D6E-409C-BE32-E72D297353CC}">
              <c16:uniqueId val="{00000000-4F7B-4003-B265-D4695F7470D3}"/>
            </c:ext>
          </c:extLst>
        </c:ser>
        <c:ser>
          <c:idx val="1"/>
          <c:order val="1"/>
          <c:tx>
            <c:strRef>
              <c:f>Sheet1!$C$1</c:f>
              <c:strCache>
                <c:ptCount val="1"/>
                <c:pt idx="0">
                  <c:v>Exits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SFY 2018</c:v>
                </c:pt>
                <c:pt idx="1">
                  <c:v>SFY 2019</c:v>
                </c:pt>
                <c:pt idx="2">
                  <c:v>SFY 2020</c:v>
                </c:pt>
                <c:pt idx="3">
                  <c:v>SFY 2021</c:v>
                </c:pt>
                <c:pt idx="4">
                  <c:v>SFY 2022</c:v>
                </c:pt>
                <c:pt idx="5">
                  <c:v>SFY 2023</c:v>
                </c:pt>
                <c:pt idx="6">
                  <c:v>SFY24 - 6/10</c:v>
                </c:pt>
              </c:strCache>
            </c:strRef>
          </c:cat>
          <c:val>
            <c:numRef>
              <c:f>Sheet1!$C$2:$C$8</c:f>
              <c:numCache>
                <c:formatCode>#,##0</c:formatCode>
                <c:ptCount val="7"/>
                <c:pt idx="0">
                  <c:v>3805</c:v>
                </c:pt>
                <c:pt idx="1">
                  <c:v>4083</c:v>
                </c:pt>
                <c:pt idx="2">
                  <c:v>3949</c:v>
                </c:pt>
                <c:pt idx="3">
                  <c:v>3351</c:v>
                </c:pt>
                <c:pt idx="4">
                  <c:v>3587</c:v>
                </c:pt>
                <c:pt idx="5">
                  <c:v>3103</c:v>
                </c:pt>
                <c:pt idx="6">
                  <c:v>2641</c:v>
                </c:pt>
              </c:numCache>
            </c:numRef>
          </c:val>
          <c:extLst>
            <c:ext xmlns:c16="http://schemas.microsoft.com/office/drawing/2014/chart" uri="{C3380CC4-5D6E-409C-BE32-E72D297353CC}">
              <c16:uniqueId val="{00000002-4F7B-4003-B265-D4695F7470D3}"/>
            </c:ext>
          </c:extLst>
        </c:ser>
        <c:dLbls>
          <c:dLblPos val="outEnd"/>
          <c:showLegendKey val="0"/>
          <c:showVal val="1"/>
          <c:showCatName val="0"/>
          <c:showSerName val="0"/>
          <c:showPercent val="0"/>
          <c:showBubbleSize val="0"/>
        </c:dLbls>
        <c:gapWidth val="219"/>
        <c:overlap val="-27"/>
        <c:axId val="426506720"/>
        <c:axId val="537782520"/>
      </c:barChart>
      <c:catAx>
        <c:axId val="42650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7782520"/>
        <c:crosses val="autoZero"/>
        <c:auto val="1"/>
        <c:lblAlgn val="ctr"/>
        <c:lblOffset val="100"/>
        <c:noMultiLvlLbl val="0"/>
      </c:catAx>
      <c:valAx>
        <c:axId val="537782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6506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cap="none" spc="20" baseline="0">
                <a:solidFill>
                  <a:schemeClr val="accent3"/>
                </a:solidFill>
                <a:latin typeface="+mj-lt"/>
                <a:ea typeface="+mn-ea"/>
                <a:cs typeface="+mn-cs"/>
              </a:defRPr>
            </a:pPr>
            <a:r>
              <a:rPr lang="en-US" dirty="0">
                <a:latin typeface="+mj-lt"/>
              </a:rPr>
              <a:t>STATEWIDE CHILDREN ENTERING FOSTER CARE PRIMARY REMOVAL REASON </a:t>
            </a:r>
            <a:r>
              <a:rPr lang="en-US" baseline="0" dirty="0">
                <a:latin typeface="+mj-lt"/>
              </a:rPr>
              <a:t> </a:t>
            </a:r>
            <a:endParaRPr lang="en-US" dirty="0">
              <a:latin typeface="+mj-lt"/>
            </a:endParaRPr>
          </a:p>
        </c:rich>
      </c:tx>
      <c:layout>
        <c:manualLayout>
          <c:xMode val="edge"/>
          <c:yMode val="edge"/>
          <c:x val="0.16112544789983957"/>
          <c:y val="0"/>
        </c:manualLayout>
      </c:layout>
      <c:overlay val="0"/>
      <c:spPr>
        <a:noFill/>
        <a:ln>
          <a:noFill/>
        </a:ln>
        <a:effectLst/>
      </c:spPr>
      <c:txPr>
        <a:bodyPr rot="0" spcFirstLastPara="1" vertOverflow="ellipsis" vert="horz" wrap="square" anchor="ctr" anchorCtr="1"/>
        <a:lstStyle/>
        <a:p>
          <a:pPr>
            <a:defRPr sz="1680" b="0" i="0" u="none" strike="noStrike" kern="1200" cap="none" spc="20" baseline="0">
              <a:solidFill>
                <a:schemeClr val="accent3"/>
              </a:solidFill>
              <a:latin typeface="+mj-lt"/>
              <a:ea typeface="+mn-ea"/>
              <a:cs typeface="+mn-cs"/>
            </a:defRPr>
          </a:pPr>
          <a:endParaRPr lang="en-US"/>
        </a:p>
      </c:txPr>
    </c:title>
    <c:autoTitleDeleted val="0"/>
    <c:plotArea>
      <c:layout>
        <c:manualLayout>
          <c:layoutTarget val="inner"/>
          <c:xMode val="edge"/>
          <c:yMode val="edge"/>
          <c:x val="5.6962569528433003E-2"/>
          <c:y val="8.957903697233012E-2"/>
          <c:w val="0.93072987587077927"/>
          <c:h val="0.7704514578965016"/>
        </c:manualLayout>
      </c:layout>
      <c:barChart>
        <c:barDir val="col"/>
        <c:grouping val="percentStacked"/>
        <c:varyColors val="0"/>
        <c:ser>
          <c:idx val="0"/>
          <c:order val="0"/>
          <c:tx>
            <c:strRef>
              <c:f>Sheet1!$B$1</c:f>
              <c:strCache>
                <c:ptCount val="1"/>
                <c:pt idx="0">
                  <c:v>Abuse or Neglect </c:v>
                </c:pt>
              </c:strCache>
            </c:strRef>
          </c:tx>
          <c:spPr>
            <a:solidFill>
              <a:schemeClr val="accent1">
                <a:tint val="65000"/>
              </a:schemeClr>
            </a:soli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Sheet1!$A$2:$A$9</c:f>
              <c:strCache>
                <c:ptCount val="8"/>
                <c:pt idx="0">
                  <c:v>SFY17</c:v>
                </c:pt>
                <c:pt idx="1">
                  <c:v>SFY18</c:v>
                </c:pt>
                <c:pt idx="2">
                  <c:v>SFY19</c:v>
                </c:pt>
                <c:pt idx="3">
                  <c:v>SFY20</c:v>
                </c:pt>
                <c:pt idx="4">
                  <c:v>SFY21</c:v>
                </c:pt>
                <c:pt idx="5">
                  <c:v>SFY22</c:v>
                </c:pt>
                <c:pt idx="6">
                  <c:v>SFY23</c:v>
                </c:pt>
                <c:pt idx="7">
                  <c:v>SFY 24 - 4/30</c:v>
                </c:pt>
              </c:strCache>
            </c:strRef>
          </c:cat>
          <c:val>
            <c:numRef>
              <c:f>Sheet1!$B$2:$B$9</c:f>
              <c:numCache>
                <c:formatCode>0%</c:formatCode>
                <c:ptCount val="8"/>
                <c:pt idx="0">
                  <c:v>0.66</c:v>
                </c:pt>
                <c:pt idx="1">
                  <c:v>0.7</c:v>
                </c:pt>
                <c:pt idx="2">
                  <c:v>0.74</c:v>
                </c:pt>
                <c:pt idx="3">
                  <c:v>0.73</c:v>
                </c:pt>
                <c:pt idx="4">
                  <c:v>0.74</c:v>
                </c:pt>
                <c:pt idx="5">
                  <c:v>0.67</c:v>
                </c:pt>
                <c:pt idx="6">
                  <c:v>0.61</c:v>
                </c:pt>
                <c:pt idx="7">
                  <c:v>0.6</c:v>
                </c:pt>
              </c:numCache>
            </c:numRef>
          </c:val>
          <c:extLst>
            <c:ext xmlns:c16="http://schemas.microsoft.com/office/drawing/2014/chart" uri="{C3380CC4-5D6E-409C-BE32-E72D297353CC}">
              <c16:uniqueId val="{00000000-C9BE-4279-9B2E-D9983A55DA73}"/>
            </c:ext>
          </c:extLst>
        </c:ser>
        <c:ser>
          <c:idx val="1"/>
          <c:order val="1"/>
          <c:tx>
            <c:strRef>
              <c:f>Sheet1!$C$1</c:f>
              <c:strCache>
                <c:ptCount val="1"/>
                <c:pt idx="0">
                  <c:v>FINA Family In Need of Assessment </c:v>
                </c:pt>
              </c:strCache>
            </c:strRef>
          </c:tx>
          <c:spPr>
            <a:solidFill>
              <a:schemeClr val="accent2">
                <a:tint val="65000"/>
              </a:schemeClr>
            </a:soli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Sheet1!$A$2:$A$9</c:f>
              <c:strCache>
                <c:ptCount val="8"/>
                <c:pt idx="0">
                  <c:v>SFY17</c:v>
                </c:pt>
                <c:pt idx="1">
                  <c:v>SFY18</c:v>
                </c:pt>
                <c:pt idx="2">
                  <c:v>SFY19</c:v>
                </c:pt>
                <c:pt idx="3">
                  <c:v>SFY20</c:v>
                </c:pt>
                <c:pt idx="4">
                  <c:v>SFY21</c:v>
                </c:pt>
                <c:pt idx="5">
                  <c:v>SFY22</c:v>
                </c:pt>
                <c:pt idx="6">
                  <c:v>SFY23</c:v>
                </c:pt>
                <c:pt idx="7">
                  <c:v>SFY 24 - 4/30</c:v>
                </c:pt>
              </c:strCache>
            </c:strRef>
          </c:cat>
          <c:val>
            <c:numRef>
              <c:f>Sheet1!$C$2:$C$9</c:f>
              <c:numCache>
                <c:formatCode>0%</c:formatCode>
                <c:ptCount val="8"/>
                <c:pt idx="0">
                  <c:v>0.34</c:v>
                </c:pt>
                <c:pt idx="1">
                  <c:v>0.3</c:v>
                </c:pt>
                <c:pt idx="2">
                  <c:v>0.26</c:v>
                </c:pt>
                <c:pt idx="3">
                  <c:v>0.27</c:v>
                </c:pt>
                <c:pt idx="4">
                  <c:v>0.26</c:v>
                </c:pt>
                <c:pt idx="5">
                  <c:v>0.33</c:v>
                </c:pt>
                <c:pt idx="6">
                  <c:v>0.39</c:v>
                </c:pt>
                <c:pt idx="7">
                  <c:v>0.4</c:v>
                </c:pt>
              </c:numCache>
            </c:numRef>
          </c:val>
          <c:extLst>
            <c:ext xmlns:c16="http://schemas.microsoft.com/office/drawing/2014/chart" uri="{C3380CC4-5D6E-409C-BE32-E72D297353CC}">
              <c16:uniqueId val="{00000000-5B67-4EEA-8235-415CA3ABDF5B}"/>
            </c:ext>
          </c:extLst>
        </c:ser>
        <c:dLbls>
          <c:dLblPos val="ctr"/>
          <c:showLegendKey val="0"/>
          <c:showVal val="1"/>
          <c:showCatName val="0"/>
          <c:showSerName val="0"/>
          <c:showPercent val="0"/>
          <c:showBubbleSize val="0"/>
        </c:dLbls>
        <c:gapWidth val="150"/>
        <c:overlap val="100"/>
        <c:axId val="629987504"/>
        <c:axId val="629986192"/>
      </c:barChart>
      <c:catAx>
        <c:axId val="62998750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spc="20" baseline="0">
                <a:solidFill>
                  <a:schemeClr val="accent3"/>
                </a:solidFill>
                <a:latin typeface="+mn-lt"/>
                <a:ea typeface="+mn-ea"/>
                <a:cs typeface="+mn-cs"/>
              </a:defRPr>
            </a:pPr>
            <a:endParaRPr lang="en-US"/>
          </a:p>
        </c:txPr>
        <c:crossAx val="629986192"/>
        <c:crosses val="autoZero"/>
        <c:auto val="1"/>
        <c:lblAlgn val="ctr"/>
        <c:lblOffset val="100"/>
        <c:noMultiLvlLbl val="0"/>
      </c:catAx>
      <c:valAx>
        <c:axId val="6299861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accent3"/>
                </a:solidFill>
                <a:latin typeface="+mn-lt"/>
                <a:ea typeface="+mn-ea"/>
                <a:cs typeface="+mn-cs"/>
              </a:defRPr>
            </a:pPr>
            <a:endParaRPr lang="en-US"/>
          </a:p>
        </c:txPr>
        <c:crossAx val="62998750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accent3"/>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cap="none" spc="20" baseline="0">
                <a:solidFill>
                  <a:schemeClr val="accent3"/>
                </a:solidFill>
                <a:latin typeface="+mj-lt"/>
                <a:ea typeface="+mn-ea"/>
                <a:cs typeface="+mn-cs"/>
              </a:defRPr>
            </a:pPr>
            <a:r>
              <a:rPr lang="en-US" dirty="0">
                <a:latin typeface="+mj-lt"/>
              </a:rPr>
              <a:t>STATEWIDE CHILDREN ENTERING FOSTER CARE REQUESTOR</a:t>
            </a:r>
            <a:r>
              <a:rPr lang="en-US" baseline="0" dirty="0">
                <a:latin typeface="+mj-lt"/>
              </a:rPr>
              <a:t> SOURCE </a:t>
            </a:r>
            <a:endParaRPr lang="en-US" dirty="0">
              <a:latin typeface="+mj-lt"/>
            </a:endParaRPr>
          </a:p>
        </c:rich>
      </c:tx>
      <c:layout>
        <c:manualLayout>
          <c:xMode val="edge"/>
          <c:yMode val="edge"/>
          <c:x val="0.18574055710141496"/>
          <c:y val="1.3707580255903613E-2"/>
        </c:manualLayout>
      </c:layout>
      <c:overlay val="0"/>
      <c:spPr>
        <a:noFill/>
        <a:ln>
          <a:noFill/>
        </a:ln>
        <a:effectLst/>
      </c:spPr>
      <c:txPr>
        <a:bodyPr rot="0" spcFirstLastPara="1" vertOverflow="ellipsis" vert="horz" wrap="square" anchor="ctr" anchorCtr="1"/>
        <a:lstStyle/>
        <a:p>
          <a:pPr>
            <a:defRPr sz="1680" b="0" i="0" u="none" strike="noStrike" kern="1200" cap="none" spc="20" baseline="0">
              <a:solidFill>
                <a:schemeClr val="accent3"/>
              </a:solidFill>
              <a:latin typeface="+mj-lt"/>
              <a:ea typeface="+mn-ea"/>
              <a:cs typeface="+mn-cs"/>
            </a:defRPr>
          </a:pPr>
          <a:endParaRPr lang="en-US"/>
        </a:p>
      </c:txPr>
    </c:title>
    <c:autoTitleDeleted val="0"/>
    <c:plotArea>
      <c:layout>
        <c:manualLayout>
          <c:layoutTarget val="inner"/>
          <c:xMode val="edge"/>
          <c:yMode val="edge"/>
          <c:x val="5.6962569528433003E-2"/>
          <c:y val="8.957903697233012E-2"/>
          <c:w val="0.93072987587077927"/>
          <c:h val="0.7704514578965016"/>
        </c:manualLayout>
      </c:layout>
      <c:barChart>
        <c:barDir val="col"/>
        <c:grouping val="percentStacked"/>
        <c:varyColors val="0"/>
        <c:ser>
          <c:idx val="0"/>
          <c:order val="0"/>
          <c:tx>
            <c:strRef>
              <c:f>Sheet1!$B$1</c:f>
              <c:strCache>
                <c:ptCount val="1"/>
                <c:pt idx="0">
                  <c:v>DCF </c:v>
                </c:pt>
              </c:strCache>
            </c:strRef>
          </c:tx>
          <c:spPr>
            <a:solidFill>
              <a:schemeClr val="accent1">
                <a:tint val="65000"/>
              </a:schemeClr>
            </a:soli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Sheet1!$A$2:$A$8</c:f>
              <c:strCache>
                <c:ptCount val="7"/>
                <c:pt idx="0">
                  <c:v>SFY18</c:v>
                </c:pt>
                <c:pt idx="1">
                  <c:v>SFY19</c:v>
                </c:pt>
                <c:pt idx="2">
                  <c:v>SFY20</c:v>
                </c:pt>
                <c:pt idx="3">
                  <c:v>SFY21</c:v>
                </c:pt>
                <c:pt idx="4">
                  <c:v>SFY22</c:v>
                </c:pt>
                <c:pt idx="5">
                  <c:v>SFY23</c:v>
                </c:pt>
                <c:pt idx="6">
                  <c:v>SFY 24 - 11/30</c:v>
                </c:pt>
              </c:strCache>
            </c:strRef>
          </c:cat>
          <c:val>
            <c:numRef>
              <c:f>Sheet1!$B$2:$B$8</c:f>
              <c:numCache>
                <c:formatCode>0%</c:formatCode>
                <c:ptCount val="7"/>
                <c:pt idx="0">
                  <c:v>0.67</c:v>
                </c:pt>
                <c:pt idx="1">
                  <c:v>0.55000000000000004</c:v>
                </c:pt>
                <c:pt idx="2">
                  <c:v>0.53</c:v>
                </c:pt>
                <c:pt idx="3">
                  <c:v>0.59</c:v>
                </c:pt>
                <c:pt idx="4">
                  <c:v>0.6</c:v>
                </c:pt>
                <c:pt idx="5">
                  <c:v>0.56999999999999995</c:v>
                </c:pt>
                <c:pt idx="6">
                  <c:v>0.53</c:v>
                </c:pt>
              </c:numCache>
            </c:numRef>
          </c:val>
          <c:extLst>
            <c:ext xmlns:c16="http://schemas.microsoft.com/office/drawing/2014/chart" uri="{C3380CC4-5D6E-409C-BE32-E72D297353CC}">
              <c16:uniqueId val="{00000000-C9BE-4279-9B2E-D9983A55DA73}"/>
            </c:ext>
          </c:extLst>
        </c:ser>
        <c:ser>
          <c:idx val="1"/>
          <c:order val="1"/>
          <c:tx>
            <c:strRef>
              <c:f>Sheet1!$C$1</c:f>
              <c:strCache>
                <c:ptCount val="1"/>
                <c:pt idx="0">
                  <c:v>Court </c:v>
                </c:pt>
              </c:strCache>
            </c:strRef>
          </c:tx>
          <c:spPr>
            <a:solidFill>
              <a:schemeClr val="accent2">
                <a:tint val="65000"/>
              </a:schemeClr>
            </a:soli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Sheet1!$A$2:$A$8</c:f>
              <c:strCache>
                <c:ptCount val="7"/>
                <c:pt idx="0">
                  <c:v>SFY18</c:v>
                </c:pt>
                <c:pt idx="1">
                  <c:v>SFY19</c:v>
                </c:pt>
                <c:pt idx="2">
                  <c:v>SFY20</c:v>
                </c:pt>
                <c:pt idx="3">
                  <c:v>SFY21</c:v>
                </c:pt>
                <c:pt idx="4">
                  <c:v>SFY22</c:v>
                </c:pt>
                <c:pt idx="5">
                  <c:v>SFY23</c:v>
                </c:pt>
                <c:pt idx="6">
                  <c:v>SFY 24 - 11/30</c:v>
                </c:pt>
              </c:strCache>
            </c:strRef>
          </c:cat>
          <c:val>
            <c:numRef>
              <c:f>Sheet1!$C$2:$C$8</c:f>
              <c:numCache>
                <c:formatCode>0%</c:formatCode>
                <c:ptCount val="7"/>
                <c:pt idx="0">
                  <c:v>0.33</c:v>
                </c:pt>
                <c:pt idx="1">
                  <c:v>0.45</c:v>
                </c:pt>
                <c:pt idx="2">
                  <c:v>0.47</c:v>
                </c:pt>
                <c:pt idx="3">
                  <c:v>0.41</c:v>
                </c:pt>
                <c:pt idx="4">
                  <c:v>0.4</c:v>
                </c:pt>
                <c:pt idx="5">
                  <c:v>0.43</c:v>
                </c:pt>
                <c:pt idx="6">
                  <c:v>0.47</c:v>
                </c:pt>
              </c:numCache>
            </c:numRef>
          </c:val>
          <c:extLst>
            <c:ext xmlns:c16="http://schemas.microsoft.com/office/drawing/2014/chart" uri="{C3380CC4-5D6E-409C-BE32-E72D297353CC}">
              <c16:uniqueId val="{00000000-5B67-4EEA-8235-415CA3ABDF5B}"/>
            </c:ext>
          </c:extLst>
        </c:ser>
        <c:dLbls>
          <c:dLblPos val="ctr"/>
          <c:showLegendKey val="0"/>
          <c:showVal val="1"/>
          <c:showCatName val="0"/>
          <c:showSerName val="0"/>
          <c:showPercent val="0"/>
          <c:showBubbleSize val="0"/>
        </c:dLbls>
        <c:gapWidth val="150"/>
        <c:overlap val="100"/>
        <c:axId val="629987504"/>
        <c:axId val="629986192"/>
      </c:barChart>
      <c:catAx>
        <c:axId val="62998750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spc="20" baseline="0">
                <a:solidFill>
                  <a:schemeClr val="accent3"/>
                </a:solidFill>
                <a:latin typeface="+mn-lt"/>
                <a:ea typeface="+mn-ea"/>
                <a:cs typeface="+mn-cs"/>
              </a:defRPr>
            </a:pPr>
            <a:endParaRPr lang="en-US"/>
          </a:p>
        </c:txPr>
        <c:crossAx val="629986192"/>
        <c:crosses val="autoZero"/>
        <c:auto val="1"/>
        <c:lblAlgn val="ctr"/>
        <c:lblOffset val="100"/>
        <c:noMultiLvlLbl val="0"/>
      </c:catAx>
      <c:valAx>
        <c:axId val="6299861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accent3"/>
                </a:solidFill>
                <a:latin typeface="+mn-lt"/>
                <a:ea typeface="+mn-ea"/>
                <a:cs typeface="+mn-cs"/>
              </a:defRPr>
            </a:pPr>
            <a:endParaRPr lang="en-US"/>
          </a:p>
        </c:txPr>
        <c:crossAx val="62998750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accent3"/>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91C-491A-A318-6319988B6712}"/>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91C-491A-A318-6319988B6712}"/>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91C-491A-A318-6319988B6712}"/>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91C-491A-A318-6319988B6712}"/>
              </c:ext>
            </c:extLst>
          </c:dPt>
          <c:dLbls>
            <c:dLbl>
              <c:idx val="0"/>
              <c:layout>
                <c:manualLayout>
                  <c:x val="-0.22669242912133478"/>
                  <c:y val="-6.2264150018360572E-3"/>
                </c:manualLayout>
              </c:layout>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fld id="{9238AD75-8D5A-482C-8895-B64F8E1C65EF}" type="CATEGORYNAME">
                      <a:rPr lang="en-US">
                        <a:solidFill>
                          <a:schemeClr val="bg1"/>
                        </a:solidFill>
                      </a:rPr>
                      <a:pPr>
                        <a:defRPr sz="1800">
                          <a:solidFill>
                            <a:schemeClr val="bg1"/>
                          </a:solidFill>
                        </a:defRPr>
                      </a:pPr>
                      <a:t>[CATEGORY NAME]</a:t>
                    </a:fld>
                    <a:r>
                      <a:rPr lang="en-US" baseline="0" dirty="0">
                        <a:solidFill>
                          <a:schemeClr val="bg1"/>
                        </a:solidFill>
                      </a:rPr>
                      <a:t>
</a:t>
                    </a:r>
                    <a:fld id="{3492D2E1-CB88-4B0C-8641-844A6567599E}" type="PERCENTAGE">
                      <a:rPr lang="en-US" baseline="0" smtClean="0">
                        <a:solidFill>
                          <a:schemeClr val="bg1"/>
                        </a:solidFill>
                      </a:rPr>
                      <a:pPr>
                        <a:defRPr sz="1800">
                          <a:solidFill>
                            <a:schemeClr val="bg1"/>
                          </a:solidFill>
                        </a:defRPr>
                      </a:pPr>
                      <a:t>[PERCENTAGE]</a:t>
                    </a:fld>
                    <a:r>
                      <a:rPr lang="en-US" baseline="0" dirty="0">
                        <a:solidFill>
                          <a:schemeClr val="bg1"/>
                        </a:solidFill>
                      </a:rPr>
                      <a:t> - $3M</a:t>
                    </a:r>
                  </a:p>
                </c:rich>
              </c:tx>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707776671015014"/>
                      <c:h val="0.2139811288964325"/>
                    </c:manualLayout>
                  </c15:layout>
                  <c15:dlblFieldTable/>
                  <c15:showDataLabelsRange val="0"/>
                </c:ext>
                <c:ext xmlns:c16="http://schemas.microsoft.com/office/drawing/2014/chart" uri="{C3380CC4-5D6E-409C-BE32-E72D297353CC}">
                  <c16:uniqueId val="{00000004-B91C-491A-A318-6319988B6712}"/>
                </c:ext>
              </c:extLst>
            </c:dLbl>
            <c:dLbl>
              <c:idx val="1"/>
              <c:layout>
                <c:manualLayout>
                  <c:x val="0.16069336747841445"/>
                  <c:y val="-0.22207546839881945"/>
                </c:manualLayout>
              </c:layout>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fld id="{C53CF0A2-CEE8-4940-ACEB-0A329BA58098}" type="CATEGORYNAME">
                      <a:rPr lang="en-US">
                        <a:solidFill>
                          <a:schemeClr val="bg1"/>
                        </a:solidFill>
                      </a:rPr>
                      <a:pPr>
                        <a:defRPr sz="1800">
                          <a:solidFill>
                            <a:schemeClr val="bg1"/>
                          </a:solidFill>
                        </a:defRPr>
                      </a:pPr>
                      <a:t>[CATEGORY NAME]</a:t>
                    </a:fld>
                    <a:r>
                      <a:rPr lang="en-US" baseline="0" dirty="0">
                        <a:solidFill>
                          <a:schemeClr val="bg1"/>
                        </a:solidFill>
                      </a:rPr>
                      <a:t>
</a:t>
                    </a:r>
                    <a:fld id="{A1036DF8-36D8-442C-9E9A-DE5BF3106E6A}" type="PERCENTAGE">
                      <a:rPr lang="en-US" baseline="0" smtClean="0">
                        <a:solidFill>
                          <a:schemeClr val="bg1"/>
                        </a:solidFill>
                      </a:rPr>
                      <a:pPr>
                        <a:defRPr sz="1800">
                          <a:solidFill>
                            <a:schemeClr val="bg1"/>
                          </a:solidFill>
                        </a:defRPr>
                      </a:pPr>
                      <a:t>[PERCENTAGE]</a:t>
                    </a:fld>
                    <a:r>
                      <a:rPr lang="en-US" baseline="0" dirty="0">
                        <a:solidFill>
                          <a:schemeClr val="bg1"/>
                        </a:solidFill>
                      </a:rPr>
                      <a:t>- $1.2M</a:t>
                    </a:r>
                  </a:p>
                </c:rich>
              </c:tx>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91C-491A-A318-6319988B6712}"/>
                </c:ext>
              </c:extLst>
            </c:dLbl>
            <c:dLbl>
              <c:idx val="2"/>
              <c:tx>
                <c:rich>
                  <a:bodyPr rot="0" spcFirstLastPara="1" vertOverflow="ellipsis" vert="horz" wrap="square" anchor="ctr" anchorCtr="1"/>
                  <a:lstStyle/>
                  <a:p>
                    <a:pPr>
                      <a:defRPr sz="1800" b="0" i="0" u="none" strike="noStrike" kern="1200" spc="0" baseline="0">
                        <a:solidFill>
                          <a:schemeClr val="accent1"/>
                        </a:solidFill>
                        <a:latin typeface="+mn-lt"/>
                        <a:ea typeface="+mn-ea"/>
                        <a:cs typeface="+mn-cs"/>
                      </a:defRPr>
                    </a:pPr>
                    <a:fld id="{91E9E99B-23F3-400C-89CE-6051C931F4B4}" type="CATEGORYNAME">
                      <a:rPr lang="en-US"/>
                      <a:pPr>
                        <a:defRPr sz="1800">
                          <a:solidFill>
                            <a:schemeClr val="accent1"/>
                          </a:solidFill>
                        </a:defRPr>
                      </a:pPr>
                      <a:t>[CATEGORY NAME]</a:t>
                    </a:fld>
                    <a:r>
                      <a:rPr lang="en-US" baseline="0" dirty="0"/>
                      <a:t>
</a:t>
                    </a:r>
                    <a:fld id="{6CD1A22F-07A9-4B72-A935-E018345C52C8}" type="PERCENTAGE">
                      <a:rPr lang="en-US" baseline="0" smtClean="0"/>
                      <a:pPr>
                        <a:defRPr sz="1800">
                          <a:solidFill>
                            <a:schemeClr val="accent1"/>
                          </a:solidFill>
                        </a:defRPr>
                      </a:pPr>
                      <a:t>[PERCENTAGE]</a:t>
                    </a:fld>
                    <a:r>
                      <a:rPr lang="en-US" baseline="0" dirty="0"/>
                      <a:t> - $300k</a:t>
                    </a:r>
                  </a:p>
                </c:rich>
              </c:tx>
              <c:spPr>
                <a:noFill/>
                <a:ln>
                  <a:noFill/>
                </a:ln>
                <a:effectLst/>
              </c:spPr>
              <c:txPr>
                <a:bodyPr rot="0" spcFirstLastPara="1" vertOverflow="ellipsis" vert="horz" wrap="square" anchor="ctr" anchorCtr="1"/>
                <a:lstStyle/>
                <a:p>
                  <a:pPr>
                    <a:defRPr sz="1800" b="0"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1C-491A-A318-6319988B6712}"/>
                </c:ext>
              </c:extLst>
            </c:dLbl>
            <c:dLbl>
              <c:idx val="3"/>
              <c:layout>
                <c:manualLayout>
                  <c:x val="0.16212812968804316"/>
                  <c:y val="0.20547169506058988"/>
                </c:manualLayout>
              </c:layout>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fld id="{C244C40A-1031-415B-A2F8-80D5FDCD75AE}" type="CATEGORYNAME">
                      <a:rPr lang="en-US">
                        <a:solidFill>
                          <a:schemeClr val="bg1"/>
                        </a:solidFill>
                      </a:rPr>
                      <a:pPr>
                        <a:defRPr sz="1800">
                          <a:solidFill>
                            <a:schemeClr val="bg1"/>
                          </a:solidFill>
                        </a:defRPr>
                      </a:pPr>
                      <a:t>[CATEGORY NAME]</a:t>
                    </a:fld>
                    <a:r>
                      <a:rPr lang="en-US" baseline="0" dirty="0">
                        <a:solidFill>
                          <a:schemeClr val="bg1"/>
                        </a:solidFill>
                      </a:rPr>
                      <a:t>
</a:t>
                    </a:r>
                    <a:fld id="{0314AEE5-9B47-45DC-908B-DF27825474DC}" type="PERCENTAGE">
                      <a:rPr lang="en-US" baseline="0" smtClean="0">
                        <a:solidFill>
                          <a:schemeClr val="bg1"/>
                        </a:solidFill>
                      </a:rPr>
                      <a:pPr>
                        <a:defRPr sz="1800">
                          <a:solidFill>
                            <a:schemeClr val="bg1"/>
                          </a:solidFill>
                        </a:defRPr>
                      </a:pPr>
                      <a:t>[PERCENTAGE]</a:t>
                    </a:fld>
                    <a:r>
                      <a:rPr lang="en-US" baseline="0" dirty="0">
                        <a:solidFill>
                          <a:schemeClr val="bg1"/>
                        </a:solidFill>
                      </a:rPr>
                      <a:t> - $1.5M</a:t>
                    </a:r>
                  </a:p>
                </c:rich>
              </c:tx>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1C-491A-A318-6319988B6712}"/>
                </c:ext>
              </c:extLst>
            </c:dLbl>
            <c:spPr>
              <a:noFill/>
              <a:ln>
                <a:noFill/>
              </a:ln>
              <a:effectLst/>
            </c:spPr>
            <c:txPr>
              <a:bodyPr rot="0" spcFirstLastPara="1" vertOverflow="ellipsis" vert="horz" wrap="square" anchor="ctr" anchorCtr="1"/>
              <a:lstStyle/>
              <a:p>
                <a:pPr>
                  <a:defRPr sz="1800" b="0"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Capacity Building Grants</c:v>
                </c:pt>
                <c:pt idx="1">
                  <c:v>Prevention Foster Home Rates</c:v>
                </c:pt>
                <c:pt idx="2">
                  <c:v>Statewide Centralized Recruitment</c:v>
                </c:pt>
                <c:pt idx="3">
                  <c:v>Course Development</c:v>
                </c:pt>
              </c:strCache>
            </c:strRef>
          </c:cat>
          <c:val>
            <c:numRef>
              <c:f>Sheet1!$B$2:$B$5</c:f>
              <c:numCache>
                <c:formatCode>0%</c:formatCode>
                <c:ptCount val="4"/>
                <c:pt idx="0">
                  <c:v>0.5</c:v>
                </c:pt>
                <c:pt idx="1">
                  <c:v>0.2</c:v>
                </c:pt>
                <c:pt idx="2">
                  <c:v>0.05</c:v>
                </c:pt>
                <c:pt idx="3">
                  <c:v>0.25</c:v>
                </c:pt>
              </c:numCache>
            </c:numRef>
          </c:val>
          <c:extLst>
            <c:ext xmlns:c16="http://schemas.microsoft.com/office/drawing/2014/chart" uri="{C3380CC4-5D6E-409C-BE32-E72D297353CC}">
              <c16:uniqueId val="{00000000-B91C-491A-A318-6319988B6712}"/>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94C_AD33D3AA.xml><?xml version="1.0" encoding="utf-8"?>
<p188:cmLst xmlns:a="http://schemas.openxmlformats.org/drawingml/2006/main" xmlns:r="http://schemas.openxmlformats.org/officeDocument/2006/relationships" xmlns:p188="http://schemas.microsoft.com/office/powerpoint/2018/8/main">
  <p188:cm id="{043471C2-4BC5-44F4-8C5D-2EE6BA204A45}" authorId="{C7B60DDA-179C-B60D-BECD-C099600ACE58}" status="resolved" created="2024-06-19T18:45:57.459" complete="100000">
    <pc:sldMkLst xmlns:pc="http://schemas.microsoft.com/office/powerpoint/2013/main/command">
      <pc:docMk/>
      <pc:sldMk cId="2905854890" sldId="2380"/>
    </pc:sldMkLst>
    <p188:replyLst>
      <p188:reply id="{6531F653-07ED-4544-8C36-89163F55A1CF}" authorId="{6281EADD-EE89-E3D5-78E5-400516435C17}" created="2024-06-20T13:54:26.593">
        <p188:txBody>
          <a:bodyPr/>
          <a:lstStyle/>
          <a:p>
            <a:r>
              <a:rPr lang="en-US"/>
              <a:t>completed</a:t>
            </a:r>
          </a:p>
        </p188:txBody>
      </p188:reply>
    </p188:replyLst>
    <p188:txBody>
      <a:bodyPr/>
      <a:lstStyle/>
      <a:p>
        <a:r>
          <a:rPr lang="en-US"/>
          <a:t>Please label the chart to say, effective July 1, 2024. </a:t>
        </a:r>
      </a:p>
    </p188:txBody>
    <p188:extLst>
      <p:ext xmlns:p="http://schemas.openxmlformats.org/presentationml/2006/main" uri="{57CB4572-C831-44C2-8A1C-0ADB6CCDFE69}">
        <p223:reactions xmlns:p223="http://schemas.microsoft.com/office/powerpoint/2022/03/main" xmlns="">
          <p223:rxn type="👍">
            <p223:instance time="2024-06-20T13:54:16.984" authorId="{6281EADD-EE89-E3D5-78E5-400516435C17}"/>
          </p223:rxn>
        </p223:reactions>
      </p:ext>
    </p188:extLst>
  </p188:cm>
  <p188:cm id="{59459823-C577-44D7-B8C3-C6DD44281601}" authorId="{C7B60DDA-179C-B60D-BECD-C099600ACE58}" status="resolved" created="2024-06-19T18:50:16.954" complete="100000">
    <pc:sldMkLst xmlns:pc="http://schemas.microsoft.com/office/powerpoint/2013/main/command">
      <pc:docMk/>
      <pc:sldMk cId="2905854890" sldId="2380"/>
    </pc:sldMkLst>
    <p188:replyLst>
      <p188:reply id="{020FA6F7-23FF-4E70-B4E2-1DBF20DAE0CD}" authorId="{6281EADD-EE89-E3D5-78E5-400516435C17}" created="2024-06-20T13:55:01.890">
        <p188:txBody>
          <a:bodyPr/>
          <a:lstStyle/>
          <a:p>
            <a:r>
              <a:rPr lang="en-US"/>
              <a:t>COMPLETED</a:t>
            </a:r>
          </a:p>
        </p188:txBody>
      </p188:reply>
    </p188:replyLst>
    <p188:txBody>
      <a:bodyPr/>
      <a:lstStyle/>
      <a:p>
        <a:r>
          <a:rPr lang="en-US"/>
          <a:t>I would suggest moving the two Ember Hope Transition slides to directly after this slide </a:t>
        </a:r>
      </a:p>
    </p188:txBody>
    <p188:extLst>
      <p:ext xmlns:p="http://schemas.openxmlformats.org/presentationml/2006/main" uri="{57CB4572-C831-44C2-8A1C-0ADB6CCDFE69}">
        <p223:reactions xmlns:p223="http://schemas.microsoft.com/office/powerpoint/2022/03/main" xmlns="">
          <p223:rxn type="👍">
            <p223:instance time="2024-06-20T13:54:56.718" authorId="{6281EADD-EE89-E3D5-78E5-400516435C17}"/>
          </p223:rxn>
        </p223:reactions>
      </p:ext>
    </p188:extLst>
  </p188:cm>
</p188:cmLst>
</file>

<file path=ppt/drawings/drawing1.xml><?xml version="1.0" encoding="utf-8"?>
<c:userShapes xmlns:c="http://schemas.openxmlformats.org/drawingml/2006/chart">
  <cdr:relSizeAnchor xmlns:cdr="http://schemas.openxmlformats.org/drawingml/2006/chartDrawing">
    <cdr:from>
      <cdr:x>0.78508</cdr:x>
      <cdr:y>0.07352</cdr:y>
    </cdr:from>
    <cdr:to>
      <cdr:x>0.98651</cdr:x>
      <cdr:y>0.1659</cdr:y>
    </cdr:to>
    <cdr:sp macro="" textlink="">
      <cdr:nvSpPr>
        <cdr:cNvPr id="2" name="Rectangle: Rounded Corners 1">
          <a:extLst xmlns:a="http://schemas.openxmlformats.org/drawingml/2006/main">
            <a:ext uri="{FF2B5EF4-FFF2-40B4-BE49-F238E27FC236}">
              <a16:creationId xmlns:a16="http://schemas.microsoft.com/office/drawing/2014/main" id="{471D8F8F-6AB1-472D-AF6A-23514622BCA2}"/>
            </a:ext>
          </a:extLst>
        </cdr:cNvPr>
        <cdr:cNvSpPr/>
      </cdr:nvSpPr>
      <cdr:spPr>
        <a:xfrm xmlns:a="http://schemas.openxmlformats.org/drawingml/2006/main">
          <a:off x="8536161" y="433699"/>
          <a:ext cx="2190153" cy="544986"/>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noFill/>
        </a:ln>
        <a:effectLst xmlns:a="http://schemas.openxmlformats.org/drawingml/2006/main">
          <a:outerShdw blurRad="50800" dist="38100" dir="5400000" algn="t" rotWithShape="0">
            <a:prstClr val="black">
              <a:alpha val="40000"/>
            </a:prstClr>
          </a:outerShdw>
        </a:effectLst>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2000" dirty="0">
              <a:solidFill>
                <a:schemeClr val="tx1"/>
              </a:solidFill>
              <a:sym typeface="Wingdings" panose="05000000000000000000" pitchFamily="2" charset="2"/>
            </a:rPr>
            <a:t>22</a:t>
          </a:r>
          <a:r>
            <a:rPr lang="en-US" sz="2000" dirty="0">
              <a:solidFill>
                <a:schemeClr val="tx1"/>
              </a:solidFill>
            </a:rPr>
            <a:t>% Since 2019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650D921-E0D2-4091-A14F-1EC5D0808260}" type="datetimeFigureOut">
              <a:rPr lang="en-US" smtClean="0"/>
              <a:t>7/15/2024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EB19160-9495-4BA4-88D0-42E822DC51BF}" type="slidenum">
              <a:rPr lang="en-US" smtClean="0"/>
              <a:t>‹#›</a:t>
            </a:fld>
            <a:endParaRPr lang="en-US" dirty="0"/>
          </a:p>
        </p:txBody>
      </p:sp>
    </p:spTree>
    <p:extLst>
      <p:ext uri="{BB962C8B-B14F-4D97-AF65-F5344CB8AC3E}">
        <p14:creationId xmlns:p14="http://schemas.microsoft.com/office/powerpoint/2010/main" val="49447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update to this committee was 3/15/24</a:t>
            </a:r>
          </a:p>
        </p:txBody>
      </p:sp>
      <p:sp>
        <p:nvSpPr>
          <p:cNvPr id="4" name="Slide Number Placeholder 3"/>
          <p:cNvSpPr>
            <a:spLocks noGrp="1"/>
          </p:cNvSpPr>
          <p:nvPr>
            <p:ph type="sldNum" sz="quarter" idx="5"/>
          </p:nvPr>
        </p:nvSpPr>
        <p:spPr/>
        <p:txBody>
          <a:bodyPr/>
          <a:lstStyle/>
          <a:p>
            <a:fld id="{5EB19160-9495-4BA4-88D0-42E822DC51BF}" type="slidenum">
              <a:rPr lang="en-US" smtClean="0"/>
              <a:t>1</a:t>
            </a:fld>
            <a:endParaRPr lang="en-US" dirty="0"/>
          </a:p>
        </p:txBody>
      </p:sp>
    </p:spTree>
    <p:extLst>
      <p:ext uri="{BB962C8B-B14F-4D97-AF65-F5344CB8AC3E}">
        <p14:creationId xmlns:p14="http://schemas.microsoft.com/office/powerpoint/2010/main" val="4284486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11</a:t>
            </a:fld>
            <a:endParaRPr lang="en-US" dirty="0"/>
          </a:p>
        </p:txBody>
      </p:sp>
    </p:spTree>
    <p:extLst>
      <p:ext uri="{BB962C8B-B14F-4D97-AF65-F5344CB8AC3E}">
        <p14:creationId xmlns:p14="http://schemas.microsoft.com/office/powerpoint/2010/main" val="3630283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Kansas DCF, local schools and community partners have been working for a few years to support families in their desire to care for their sons and daughter’s behavior health needs and home, preventing the need to enter foster care.  </a:t>
            </a:r>
          </a:p>
          <a:p>
            <a:endParaRPr lang="en-US" dirty="0"/>
          </a:p>
          <a:p>
            <a:r>
              <a:rPr lang="en-US" dirty="0"/>
              <a:t>You may recall a report last year you heard from The Center for States regarding a high number of older youth entering care for reasons that are not abuse or neglect. </a:t>
            </a:r>
          </a:p>
          <a:p>
            <a:endParaRPr lang="en-US" dirty="0"/>
          </a:p>
          <a:p>
            <a:r>
              <a:rPr lang="en-US" dirty="0">
                <a:effectLst/>
                <a:latin typeface="Times New Roman" panose="02020603050405020304" pitchFamily="18" charset="0"/>
                <a:ea typeface="Calibri" panose="020F0502020204030204" pitchFamily="34" charset="0"/>
              </a:rPr>
              <a:t>establishing Children’s Behavior Interventionist as a Medicaid billable in-home service increases access to resources to prevent the need to enter foster care for a behavior health need</a:t>
            </a:r>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12</a:t>
            </a:fld>
            <a:endParaRPr lang="en-US" dirty="0"/>
          </a:p>
        </p:txBody>
      </p:sp>
      <p:sp>
        <p:nvSpPr>
          <p:cNvPr id="5" name="Date Placeholder 4">
            <a:extLst>
              <a:ext uri="{FF2B5EF4-FFF2-40B4-BE49-F238E27FC236}">
                <a16:creationId xmlns:a16="http://schemas.microsoft.com/office/drawing/2014/main" id="{C8F61628-FBE0-44A0-9ECD-AD5B02921A18}"/>
              </a:ext>
            </a:extLst>
          </p:cNvPr>
          <p:cNvSpPr>
            <a:spLocks noGrp="1"/>
          </p:cNvSpPr>
          <p:nvPr>
            <p:ph type="dt" idx="1"/>
          </p:nvPr>
        </p:nvSpPr>
        <p:spPr/>
        <p:txBody>
          <a:bodyPr/>
          <a:lstStyle/>
          <a:p>
            <a:r>
              <a:rPr lang="en-US" dirty="0"/>
              <a:t>3/31/2023</a:t>
            </a:r>
          </a:p>
        </p:txBody>
      </p:sp>
      <p:sp>
        <p:nvSpPr>
          <p:cNvPr id="6" name="Header Placeholder 5">
            <a:extLst>
              <a:ext uri="{FF2B5EF4-FFF2-40B4-BE49-F238E27FC236}">
                <a16:creationId xmlns:a16="http://schemas.microsoft.com/office/drawing/2014/main" id="{28E222C8-D576-4530-AEEE-17D385CE7B3B}"/>
              </a:ext>
            </a:extLst>
          </p:cNvPr>
          <p:cNvSpPr>
            <a:spLocks noGrp="1"/>
          </p:cNvSpPr>
          <p:nvPr>
            <p:ph type="hdr" sz="quarter"/>
          </p:nvPr>
        </p:nvSpPr>
        <p:spPr/>
        <p:txBody>
          <a:bodyPr/>
          <a:lstStyle/>
          <a:p>
            <a:r>
              <a:rPr lang="en-US" dirty="0"/>
              <a:t>Department for Children &amp; Families Updates</a:t>
            </a:r>
          </a:p>
        </p:txBody>
      </p:sp>
    </p:spTree>
    <p:extLst>
      <p:ext uri="{BB962C8B-B14F-4D97-AF65-F5344CB8AC3E}">
        <p14:creationId xmlns:p14="http://schemas.microsoft.com/office/powerpoint/2010/main" val="61813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Per Rebecca: DCF Staff invited include: CPS doing I&amp;A, Foster Care Liaisons, Supervisors, Assistant Program Administrators, Assistant Regional Directors, and DCF Legal.</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13</a:t>
            </a:fld>
            <a:endParaRPr lang="en-US" dirty="0"/>
          </a:p>
        </p:txBody>
      </p:sp>
    </p:spTree>
    <p:extLst>
      <p:ext uri="{BB962C8B-B14F-4D97-AF65-F5344CB8AC3E}">
        <p14:creationId xmlns:p14="http://schemas.microsoft.com/office/powerpoint/2010/main" val="420996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Per Rebecca: DCF Staff invited include: CPS doing I&amp;A, Foster Care Liaisons, Supervisors, Assistant Program Administrators, Assistant Regional Directors, and DCF Legal.</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14</a:t>
            </a:fld>
            <a:endParaRPr lang="en-US" dirty="0"/>
          </a:p>
        </p:txBody>
      </p:sp>
    </p:spTree>
    <p:extLst>
      <p:ext uri="{BB962C8B-B14F-4D97-AF65-F5344CB8AC3E}">
        <p14:creationId xmlns:p14="http://schemas.microsoft.com/office/powerpoint/2010/main" val="514793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cs typeface="Calibri"/>
              </a:rPr>
              <a:t>THE 4 QUESTIONS are:</a:t>
            </a:r>
          </a:p>
          <a:p>
            <a:pPr marL="342900" marR="0" indent="-342900">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What can we do to remove the danger instead of the child?</a:t>
            </a:r>
          </a:p>
          <a:p>
            <a:pPr marL="342900" marR="0" indent="-342900">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Can someone the child or family knows move into the home to remove the danger?</a:t>
            </a:r>
          </a:p>
          <a:p>
            <a:pPr marL="342900" marR="0" indent="-342900">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Can the caregiver and the child go live with a relative or family friend?</a:t>
            </a:r>
          </a:p>
          <a:p>
            <a:pPr marL="342900" marR="0" indent="-342900">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Could the child move temporarily to live with a relative or family friend?</a:t>
            </a:r>
          </a:p>
          <a:p>
            <a:endParaRPr lang="en-US" sz="1800" dirty="0">
              <a:cs typeface="Calibri"/>
            </a:endParaRPr>
          </a:p>
          <a:p>
            <a:r>
              <a:rPr lang="en-US" sz="1800" dirty="0">
                <a:cs typeface="Calibri"/>
              </a:rPr>
              <a:t>Kansas found about the project through Bar Journal article, and we invited Dr. Frank Meyer and 2 of the Iowa Juvenile Judges to present and this is what they shared.</a:t>
            </a:r>
          </a:p>
          <a:p>
            <a:endParaRPr lang="en-US" sz="1800" dirty="0">
              <a:cs typeface="Calibri"/>
            </a:endParaRPr>
          </a:p>
          <a:p>
            <a:r>
              <a:rPr lang="en-US" sz="1800" dirty="0"/>
              <a:t>As a result of the pilot project, the Iowa Legislature in 2022 passed House File 2507 – revamping Iowa’s child welfare system this said that Judges are now required to "seek the least restrictive care for the child with a preference for placement with a child’s family or a fictive kin”. Fictive kin means some one they are familiar with.</a:t>
            </a:r>
            <a:endParaRPr lang="en-US" sz="1800" dirty="0">
              <a:cs typeface="Calibri"/>
            </a:endParaRPr>
          </a:p>
          <a:p>
            <a:endParaRPr lang="en-US" sz="1800" dirty="0"/>
          </a:p>
          <a:p>
            <a:r>
              <a:rPr lang="en-US" sz="1800" dirty="0"/>
              <a:t>Their state recognizes that the removal a child from the child’s family will cause the child harm and that the harm of removal must be weighed against the potential harm of allowing the child to remain with the child’s family. </a:t>
            </a:r>
            <a:endParaRPr lang="en-US" sz="1800" dirty="0">
              <a:cs typeface="Calibri"/>
            </a:endParaRPr>
          </a:p>
        </p:txBody>
      </p:sp>
      <p:sp>
        <p:nvSpPr>
          <p:cNvPr id="4" name="Slide Number Placeholder 3"/>
          <p:cNvSpPr>
            <a:spLocks noGrp="1"/>
          </p:cNvSpPr>
          <p:nvPr>
            <p:ph type="sldNum" sz="quarter" idx="5"/>
          </p:nvPr>
        </p:nvSpPr>
        <p:spPr/>
        <p:txBody>
          <a:bodyPr/>
          <a:lstStyle/>
          <a:p>
            <a:fld id="{5EB19160-9495-4BA4-88D0-42E822DC51BF}" type="slidenum">
              <a:rPr lang="en-US" smtClean="0"/>
              <a:t>15</a:t>
            </a:fld>
            <a:endParaRPr lang="en-US" dirty="0"/>
          </a:p>
        </p:txBody>
      </p:sp>
      <p:sp>
        <p:nvSpPr>
          <p:cNvPr id="5" name="Date Placeholder 4">
            <a:extLst>
              <a:ext uri="{FF2B5EF4-FFF2-40B4-BE49-F238E27FC236}">
                <a16:creationId xmlns:a16="http://schemas.microsoft.com/office/drawing/2014/main" id="{356322A3-4429-45B9-8EDE-BA3A9BFC8D58}"/>
              </a:ext>
            </a:extLst>
          </p:cNvPr>
          <p:cNvSpPr>
            <a:spLocks noGrp="1"/>
          </p:cNvSpPr>
          <p:nvPr>
            <p:ph type="dt" idx="1"/>
          </p:nvPr>
        </p:nvSpPr>
        <p:spPr/>
        <p:txBody>
          <a:bodyPr/>
          <a:lstStyle/>
          <a:p>
            <a:r>
              <a:rPr lang="en-US" dirty="0"/>
              <a:t>3/31/2023</a:t>
            </a:r>
          </a:p>
        </p:txBody>
      </p:sp>
      <p:sp>
        <p:nvSpPr>
          <p:cNvPr id="6" name="Header Placeholder 5">
            <a:extLst>
              <a:ext uri="{FF2B5EF4-FFF2-40B4-BE49-F238E27FC236}">
                <a16:creationId xmlns:a16="http://schemas.microsoft.com/office/drawing/2014/main" id="{E6914A29-BCAC-4B03-9816-85D1B050CC8E}"/>
              </a:ext>
            </a:extLst>
          </p:cNvPr>
          <p:cNvSpPr>
            <a:spLocks noGrp="1"/>
          </p:cNvSpPr>
          <p:nvPr>
            <p:ph type="hdr" sz="quarter"/>
          </p:nvPr>
        </p:nvSpPr>
        <p:spPr/>
        <p:txBody>
          <a:bodyPr/>
          <a:lstStyle/>
          <a:p>
            <a:r>
              <a:rPr lang="en-US" dirty="0"/>
              <a:t>Department for Children &amp; Families Updates</a:t>
            </a:r>
          </a:p>
        </p:txBody>
      </p:sp>
    </p:spTree>
    <p:extLst>
      <p:ext uri="{BB962C8B-B14F-4D97-AF65-F5344CB8AC3E}">
        <p14:creationId xmlns:p14="http://schemas.microsoft.com/office/powerpoint/2010/main" val="2488411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rPr>
              <a:t>Reminder: Additional enhancement was included in the Governor’s Budget Recommendation’s to develop the new Comprehensive Child Welfare Information System (CCWIS). </a:t>
            </a:r>
            <a:r>
              <a:rPr lang="en-US" sz="1800" dirty="0">
                <a:solidFill>
                  <a:srgbClr val="000000"/>
                </a:solidFill>
                <a:effectLst/>
                <a:ea typeface="Calibri" panose="020F0502020204030204" pitchFamily="34" charset="0"/>
              </a:rPr>
              <a:t>The federal match for the new system is 50 percent.</a:t>
            </a:r>
            <a:endParaRPr lang="en-US" sz="1800" dirty="0">
              <a:solidFill>
                <a:srgbClr val="000000"/>
              </a:solidFill>
            </a:endParaRPr>
          </a:p>
          <a:p>
            <a:pPr lvl="1"/>
            <a:r>
              <a:rPr lang="en-US" sz="1800" dirty="0">
                <a:solidFill>
                  <a:srgbClr val="000000"/>
                </a:solidFill>
              </a:rPr>
              <a:t>An Estimated $17M ($8.5M SGF) per year over a four-your period, or $68 million ($34 million SGF) is required. </a:t>
            </a:r>
          </a:p>
          <a:p>
            <a:pPr lvl="1"/>
            <a:r>
              <a:rPr lang="en-US" sz="1800" dirty="0">
                <a:solidFill>
                  <a:srgbClr val="000000"/>
                </a:solidFill>
              </a:rPr>
              <a:t>In addition to the $68 million enhanced funding, </a:t>
            </a:r>
            <a:r>
              <a:rPr lang="en-US" sz="1800" dirty="0">
                <a:solidFill>
                  <a:srgbClr val="000000"/>
                </a:solidFill>
                <a:effectLst/>
                <a:ea typeface="Calibri" panose="020F0502020204030204" pitchFamily="34" charset="0"/>
              </a:rPr>
              <a:t>$41 million is projected to be spent from the DCF base budget over the four-year period for a total development cost of $109 million.</a:t>
            </a:r>
          </a:p>
          <a:p>
            <a:pPr lvl="1"/>
            <a:endParaRPr lang="en-US" sz="1800" dirty="0">
              <a:solidFill>
                <a:srgbClr val="000000"/>
              </a:solidFill>
              <a:effectLst/>
              <a:ea typeface="Calibri" panose="020F0502020204030204" pitchFamily="34" charset="0"/>
            </a:endParaRPr>
          </a:p>
          <a:p>
            <a:pPr lvl="1"/>
            <a:r>
              <a:rPr lang="en-US" sz="2400" dirty="0">
                <a:solidFill>
                  <a:srgbClr val="000000"/>
                </a:solidFill>
                <a:effectLst/>
                <a:ea typeface="Calibri" panose="020F0502020204030204" pitchFamily="34" charset="0"/>
              </a:rPr>
              <a:t>There were 11 bidders for the DDI contract.  </a:t>
            </a:r>
          </a:p>
          <a:p>
            <a:pPr marL="0" marR="0">
              <a:spcBef>
                <a:spcPts val="0"/>
              </a:spcBef>
              <a:spcAft>
                <a:spcPts val="0"/>
              </a:spcAft>
            </a:pPr>
            <a:r>
              <a:rPr lang="en-US" sz="2400" dirty="0">
                <a:solidFill>
                  <a:srgbClr val="000000"/>
                </a:solidFill>
                <a:effectLst/>
                <a:ea typeface="Calibri" panose="020F0502020204030204" pitchFamily="34" charset="0"/>
              </a:rPr>
              <a:t>Note form Josh in June 2024 - For DDI, </a:t>
            </a:r>
            <a:r>
              <a:rPr lang="en-US" sz="1800" dirty="0">
                <a:effectLst/>
                <a:latin typeface="Calibri" panose="020F0502020204030204" pitchFamily="34" charset="0"/>
                <a:ea typeface="Calibri" panose="020F0502020204030204" pitchFamily="34" charset="0"/>
              </a:rPr>
              <a:t>For CCWIS, we are still finalizing our award letter/justification, DofA kicked it back once, and we want to make sure to get it right this time to meet their requirements.  We’re also now in a bit of a holding pattern until the KMIS revision issue gets resolved, as the CCWIS contract will be much larger with far more revisions needed.  Once DofA accepts our award letter, I think with year end, it may take them 2 months just to get a contract drafted for us to review.  I think it will take us a similar amount of time at a minimum to review it on our end.  Along with having Infotech review it as an outside vendor, which was extremely valuable and worthwhile on the KMIS contract.   From there, going back and forth with the vendor, along with the Federal review, etc, I think if we have a signed CCWIS contract in 5 or 6 months, we’re doing extremely well.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lvl="1"/>
            <a:endParaRPr lang="en-US" sz="1800" dirty="0">
              <a:solidFill>
                <a:srgbClr val="000000"/>
              </a:solidFill>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16</a:t>
            </a:fld>
            <a:endParaRPr lang="en-US" dirty="0"/>
          </a:p>
        </p:txBody>
      </p:sp>
    </p:spTree>
    <p:extLst>
      <p:ext uri="{BB962C8B-B14F-4D97-AF65-F5344CB8AC3E}">
        <p14:creationId xmlns:p14="http://schemas.microsoft.com/office/powerpoint/2010/main" val="1843258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17</a:t>
            </a:fld>
            <a:endParaRPr lang="en-US" dirty="0"/>
          </a:p>
        </p:txBody>
      </p:sp>
    </p:spTree>
    <p:extLst>
      <p:ext uri="{BB962C8B-B14F-4D97-AF65-F5344CB8AC3E}">
        <p14:creationId xmlns:p14="http://schemas.microsoft.com/office/powerpoint/2010/main" val="2775261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Department for Children &amp; Families Updates</a:t>
            </a:r>
          </a:p>
        </p:txBody>
      </p:sp>
      <p:sp>
        <p:nvSpPr>
          <p:cNvPr id="5" name="Date Placeholder 4"/>
          <p:cNvSpPr>
            <a:spLocks noGrp="1"/>
          </p:cNvSpPr>
          <p:nvPr>
            <p:ph type="dt" idx="1"/>
          </p:nvPr>
        </p:nvSpPr>
        <p:spPr/>
        <p:txBody>
          <a:bodyPr/>
          <a:lstStyle/>
          <a:p>
            <a:r>
              <a:rPr lang="en-US" dirty="0"/>
              <a:t>3/31/2023</a:t>
            </a:r>
          </a:p>
        </p:txBody>
      </p:sp>
      <p:sp>
        <p:nvSpPr>
          <p:cNvPr id="6" name="Slide Number Placeholder 5"/>
          <p:cNvSpPr>
            <a:spLocks noGrp="1"/>
          </p:cNvSpPr>
          <p:nvPr>
            <p:ph type="sldNum" sz="quarter" idx="5"/>
          </p:nvPr>
        </p:nvSpPr>
        <p:spPr/>
        <p:txBody>
          <a:bodyPr/>
          <a:lstStyle/>
          <a:p>
            <a:fld id="{5EB19160-9495-4BA4-88D0-42E822DC51BF}" type="slidenum">
              <a:rPr lang="en-US" smtClean="0"/>
              <a:t>18</a:t>
            </a:fld>
            <a:endParaRPr lang="en-US" dirty="0"/>
          </a:p>
        </p:txBody>
      </p:sp>
    </p:spTree>
    <p:extLst>
      <p:ext uri="{BB962C8B-B14F-4D97-AF65-F5344CB8AC3E}">
        <p14:creationId xmlns:p14="http://schemas.microsoft.com/office/powerpoint/2010/main" val="717866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defRPr/>
            </a:pPr>
            <a:r>
              <a:rPr lang="en-US" dirty="0">
                <a:solidFill>
                  <a:srgbClr val="000000"/>
                </a:solidFill>
              </a:rPr>
              <a:t>To increase hiring they have done sponsored postings on indeed (to boost their presence in search results)</a:t>
            </a:r>
            <a:endParaRPr lang="en-US" dirty="0"/>
          </a:p>
          <a:p>
            <a:pPr>
              <a:buFont typeface="Arial" panose="020B0604020202020204" pitchFamily="34" charset="0"/>
              <a:buChar char="•"/>
              <a:defRPr/>
            </a:pPr>
            <a:r>
              <a:rPr lang="en-US" dirty="0">
                <a:solidFill>
                  <a:srgbClr val="000000"/>
                </a:solidFill>
              </a:rPr>
              <a:t>Looking at a 7/1 date to be able to utilize their Goddard facility for high acuity day services working with licensing to finish all necessary pieces of that as well as walkthroughs/approval of their office spaces (2 separate one traditional office work and one for more informal visit space time when youth need to be an office for any reason). </a:t>
            </a:r>
            <a:endParaRPr lang="en-US" dirty="0"/>
          </a:p>
          <a:p>
            <a:pPr>
              <a:buFont typeface="Arial" panose="020B0604020202020204" pitchFamily="34" charset="0"/>
              <a:buChar char="•"/>
              <a:defRPr/>
            </a:pPr>
            <a:r>
              <a:rPr lang="en-US" dirty="0">
                <a:solidFill>
                  <a:srgbClr val="000000"/>
                </a:solidFill>
              </a:rPr>
              <a:t>Have received all the staffing exception documentation from SFM and are forwarding with their exception requests for the continued employment. Licensing is aware and will prioritize those requests. </a:t>
            </a:r>
            <a:endParaRPr lang="en-US" dirty="0"/>
          </a:p>
          <a:p>
            <a:pPr marL="171450" indent="-171450">
              <a:buFont typeface="Arial" panose="020B0604020202020204" pitchFamily="34" charset="0"/>
              <a:buChar char="•"/>
              <a:defRPr/>
            </a:pPr>
            <a:r>
              <a:rPr lang="en-US" sz="1200" dirty="0">
                <a:solidFill>
                  <a:srgbClr val="000000"/>
                </a:solidFill>
                <a:effectLst/>
                <a:ea typeface="Times New Roman" panose="02020603050405020304" pitchFamily="18" charset="0"/>
              </a:rPr>
              <a:t>We don’t have precise refreshed figures across position clasifications for 6/6/24, but as of 5/29 EHC has 69 open positions and has filled 304 case managers, supervisors, directors, or support staff positions. 128 staff are transferring from SFM to EHC, including many full teams.</a:t>
            </a:r>
            <a:r>
              <a:rPr lang="en-US" dirty="0">
                <a:solidFill>
                  <a:srgbClr val="000000"/>
                </a:solidFill>
                <a:ea typeface="Times New Roman" panose="02020603050405020304" pitchFamily="18" charset="0"/>
              </a:rPr>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ea typeface="Calibri" panose="020F0502020204030204" pitchFamily="34" charset="0"/>
              </a:rPr>
              <a:t>Regarding incentivizing, </a:t>
            </a:r>
            <a:r>
              <a:rPr lang="en-US" sz="1200" dirty="0">
                <a:solidFill>
                  <a:srgbClr val="000000"/>
                </a:solidFill>
                <a:effectLst/>
                <a:ea typeface="Times New Roman" panose="02020603050405020304" pitchFamily="18" charset="0"/>
              </a:rPr>
              <a:t>If a SFM staff chose to leave SFM prior to transition, they would essentially be in a leave without pay status until 7/1. </a:t>
            </a:r>
            <a:endParaRPr lang="en-US" sz="1200" dirty="0">
              <a:solidFill>
                <a:srgbClr val="000000"/>
              </a:solidFill>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19</a:t>
            </a:fld>
            <a:endParaRPr lang="en-US" dirty="0"/>
          </a:p>
        </p:txBody>
      </p:sp>
    </p:spTree>
    <p:extLst>
      <p:ext uri="{BB962C8B-B14F-4D97-AF65-F5344CB8AC3E}">
        <p14:creationId xmlns:p14="http://schemas.microsoft.com/office/powerpoint/2010/main" val="1614060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Update on the failure to place matters, these figures were sent to Laura Bauer </a:t>
            </a:r>
          </a:p>
          <a:p>
            <a:r>
              <a:rPr lang="en-US" dirty="0"/>
              <a:t>As of June 2, 2024, 72 youth under the age of 17 and four youth over the age of 18 experienced at least one failure to place. There have been a total of 136 nights (incidences) of failure to place. Twenty-seven youth experienced more than one episode of failure to place. No youth has experienced more than four consecutive nights of failure to place during SFY 2024. </a:t>
            </a:r>
            <a:endParaRPr lang="en-US" dirty="0">
              <a:cs typeface="Calibri"/>
            </a:endParaRPr>
          </a:p>
          <a:p>
            <a:r>
              <a:rPr lang="en-US" dirty="0"/>
              <a:t>Children and youth served by each CMP (as of 5/14/2024): 5,981</a:t>
            </a:r>
            <a:endParaRPr lang="en-US" dirty="0">
              <a:cs typeface="Calibri" panose="020F0502020204030204"/>
            </a:endParaRPr>
          </a:p>
          <a:p>
            <a:r>
              <a:rPr lang="en-US" dirty="0"/>
              <a:t>COC serves 8.8% (524 youth) and has a 0% incident rate of FTP (0 for SFY2024)</a:t>
            </a:r>
            <a:endParaRPr lang="en-US" dirty="0">
              <a:cs typeface="Calibri" panose="020F0502020204030204"/>
            </a:endParaRPr>
          </a:p>
          <a:p>
            <a:r>
              <a:rPr lang="en-US" dirty="0"/>
              <a:t>TFI serves 19.2% (1,147 youth) and has 1% incident rate of FTP (2 for SFY2024)</a:t>
            </a:r>
            <a:endParaRPr lang="en-US" dirty="0">
              <a:cs typeface="Calibri" panose="020F0502020204030204"/>
            </a:endParaRPr>
          </a:p>
          <a:p>
            <a:r>
              <a:rPr lang="en-US" dirty="0"/>
              <a:t>KVC serves 25.1 (1,504 youth) and has 18% incident rate of FTP (25 for SFY2024)</a:t>
            </a:r>
            <a:endParaRPr lang="en-US" dirty="0">
              <a:cs typeface="Calibri" panose="020F0502020204030204"/>
            </a:endParaRPr>
          </a:p>
          <a:p>
            <a:r>
              <a:rPr lang="en-US" dirty="0"/>
              <a:t>SFM serves 46.9% (2,806 youth) and has 80% incident rate of FTP (109 for SFY2024)</a:t>
            </a:r>
            <a:endParaRPr lang="en-US" dirty="0">
              <a:cs typeface="Calibri" panose="020F0502020204030204"/>
            </a:endParaRPr>
          </a:p>
          <a:p>
            <a:r>
              <a:rPr lang="en-US" dirty="0"/>
              <a:t> We want to provide some context around the numbers for Saint Francis Ministries (SFM). SFM experienced a number of incidences of failure to place in April and May affecting youth to whom they provide services; most of these incidences occurred in Sedgwick County. To address this, SFM brought together a team of experienced leaders within its agency to engage in placement roundtable discussions to address barriers affecting youth who experienced an incident of failure to place. The placement roundtable team</a:t>
            </a:r>
            <a:r>
              <a:rPr lang="en-US" b="1" dirty="0"/>
              <a:t> </a:t>
            </a:r>
            <a:r>
              <a:rPr lang="en-US" dirty="0"/>
              <a:t>is comprised of seasoned SFM members from across the organization, with representation from clinical, foster care homes, kinship, placement and administrative leadership. </a:t>
            </a:r>
            <a:endParaRPr lang="en-US" dirty="0">
              <a:cs typeface="Calibri"/>
            </a:endParaRPr>
          </a:p>
          <a:p>
            <a:r>
              <a:rPr lang="en-US" dirty="0"/>
              <a:t> </a:t>
            </a:r>
            <a:endParaRPr lang="en-US" dirty="0">
              <a:cs typeface="Calibri"/>
            </a:endParaRPr>
          </a:p>
          <a:p>
            <a:r>
              <a:rPr lang="en-US" dirty="0"/>
              <a:t>The placement roundtable discussions have provided an open forum for youth to meet with senior SFM leaders along with their case teams. These teams have been successful in finding placements for youth either in relative, non-related kin, or foster home placements. This team will remain in place throughout the transition of the case management contract in Area 7 (Sedgwick County) to EmberHope (EHC) from SFM. Holiday weekends, such as Memorial Day weekend, are often challenging times to find placements for youth, and during the recent Memorial Day weekend, Sedgwick County experienced no additional incidences of failure to place. </a:t>
            </a:r>
          </a:p>
          <a:p>
            <a:r>
              <a:rPr lang="en-US" dirty="0"/>
              <a:t> </a:t>
            </a:r>
          </a:p>
          <a:p>
            <a:r>
              <a:rPr lang="en-US" dirty="0"/>
              <a:t>Additionally, as the date of transition nears, SFM and EHC have collaborated to provide EHC with information about youth in care in Sedgwick County and to work toward a successful transition. EHC is at 80% staffing as of 6/6/24 and continues to hire staff that will be in place on 7/1. DCF, EHC, and SFM have collaborated to increase the access that EHC has regarding specific child information in advance of the transition allowing EHC to participate in case staffings and other meetings regarding children who they will serve on 7/1. SFM and EHC are providing joint notifications to families and community partners who will be affected by the transition to a new case management provider. EHC and SFM have created shared task lists and dashboards to assist in tracking the work needed by each of their agencies and jointly to create a smooth transition.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EB19160-9495-4BA4-88D0-42E822DC51BF}" type="slidenum">
              <a:rPr lang="en-US" smtClean="0"/>
              <a:t>20</a:t>
            </a:fld>
            <a:endParaRPr lang="en-US" dirty="0"/>
          </a:p>
        </p:txBody>
      </p:sp>
    </p:spTree>
    <p:extLst>
      <p:ext uri="{BB962C8B-B14F-4D97-AF65-F5344CB8AC3E}">
        <p14:creationId xmlns:p14="http://schemas.microsoft.com/office/powerpoint/2010/main" val="3660790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2</a:t>
            </a:fld>
            <a:endParaRPr lang="en-US" dirty="0"/>
          </a:p>
        </p:txBody>
      </p:sp>
    </p:spTree>
    <p:extLst>
      <p:ext uri="{BB962C8B-B14F-4D97-AF65-F5344CB8AC3E}">
        <p14:creationId xmlns:p14="http://schemas.microsoft.com/office/powerpoint/2010/main" val="13753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ea typeface="Times New Roman" panose="02020603050405020304" pitchFamily="18" charset="0"/>
              </a:rPr>
              <a:t>We don’t have precise refreshed figures across position clasifications for 6/6/24, but as of 5/29 EHC has 69 open positions and has filled 304 case managers, supervisors, directors, or support staff positions. 128 staff are transferring from SFM to EHC, including many full teams.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ea typeface="Calibri" panose="020F0502020204030204" pitchFamily="34" charset="0"/>
              </a:rPr>
              <a:t>Regarding incentivizing, </a:t>
            </a:r>
            <a:r>
              <a:rPr lang="en-US" sz="1200" dirty="0">
                <a:solidFill>
                  <a:srgbClr val="000000"/>
                </a:solidFill>
                <a:effectLst/>
                <a:ea typeface="Times New Roman" panose="02020603050405020304" pitchFamily="18" charset="0"/>
              </a:rPr>
              <a:t>If a SFM staff chose to leave SFM prior to transition, they would essentially be in a leave without pay status until 7/1. </a:t>
            </a:r>
            <a:endParaRPr lang="en-US" sz="1200" dirty="0">
              <a:solidFill>
                <a:srgbClr val="000000"/>
              </a:solidFill>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21</a:t>
            </a:fld>
            <a:endParaRPr lang="en-US" dirty="0"/>
          </a:p>
        </p:txBody>
      </p:sp>
    </p:spTree>
    <p:extLst>
      <p:ext uri="{BB962C8B-B14F-4D97-AF65-F5344CB8AC3E}">
        <p14:creationId xmlns:p14="http://schemas.microsoft.com/office/powerpoint/2010/main" val="3295765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ea typeface="Times New Roman" panose="02020603050405020304" pitchFamily="18" charset="0"/>
              </a:rPr>
              <a:t>We don’t have precise refreshed figures across position clasifications for 6/6/24, but as of 5/29 EHC has 69 open positions and has filled 304 case managers, supervisors, directors, or support staff positions. 128 staff are transferring from SFM to EHC, including many full teams.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ea typeface="Calibri" panose="020F0502020204030204" pitchFamily="34" charset="0"/>
              </a:rPr>
              <a:t>Regarding incentivizing, </a:t>
            </a:r>
            <a:r>
              <a:rPr lang="en-US" sz="1200" dirty="0">
                <a:solidFill>
                  <a:srgbClr val="000000"/>
                </a:solidFill>
                <a:effectLst/>
                <a:ea typeface="Times New Roman" panose="02020603050405020304" pitchFamily="18" charset="0"/>
              </a:rPr>
              <a:t>If a SFM staff chose to leave SFM prior to transition, they would essentially be in a leave without pay status until 7/1. </a:t>
            </a:r>
            <a:endParaRPr lang="en-US" sz="1200" dirty="0">
              <a:solidFill>
                <a:srgbClr val="000000"/>
              </a:solidFill>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22</a:t>
            </a:fld>
            <a:endParaRPr lang="en-US" dirty="0"/>
          </a:p>
        </p:txBody>
      </p:sp>
    </p:spTree>
    <p:extLst>
      <p:ext uri="{BB962C8B-B14F-4D97-AF65-F5344CB8AC3E}">
        <p14:creationId xmlns:p14="http://schemas.microsoft.com/office/powerpoint/2010/main" val="1746210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ea typeface="Times New Roman" panose="02020603050405020304" pitchFamily="18" charset="0"/>
              </a:rPr>
              <a:t>We don’t have precise refreshed figures across position clasifications for 6/6/24, but as of 5/29 EHC has 69 open positions and has filled 304 case managers, supervisors, directors, or support staff positions. 128 staff are transferring from SFM to EHC, including many full teams.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ea typeface="Calibri" panose="020F0502020204030204" pitchFamily="34" charset="0"/>
              </a:rPr>
              <a:t>Regarding incentivizing, </a:t>
            </a:r>
            <a:r>
              <a:rPr lang="en-US" sz="1200" dirty="0">
                <a:solidFill>
                  <a:srgbClr val="000000"/>
                </a:solidFill>
                <a:effectLst/>
                <a:ea typeface="Times New Roman" panose="02020603050405020304" pitchFamily="18" charset="0"/>
              </a:rPr>
              <a:t>If a SFM staff chose to leave SFM prior to transition, they would essentially be in a leave without pay status until 7/1. </a:t>
            </a:r>
            <a:endParaRPr lang="en-US" sz="1200" dirty="0">
              <a:solidFill>
                <a:srgbClr val="000000"/>
              </a:solidFill>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23</a:t>
            </a:fld>
            <a:endParaRPr lang="en-US" dirty="0"/>
          </a:p>
        </p:txBody>
      </p:sp>
    </p:spTree>
    <p:extLst>
      <p:ext uri="{BB962C8B-B14F-4D97-AF65-F5344CB8AC3E}">
        <p14:creationId xmlns:p14="http://schemas.microsoft.com/office/powerpoint/2010/main" val="2577690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defRPr/>
            </a:pPr>
            <a:r>
              <a:rPr lang="en-US" dirty="0">
                <a:solidFill>
                  <a:srgbClr val="000000"/>
                </a:solidFill>
              </a:rPr>
              <a:t>To increase hiring they have done sponsored postings on indeed (to boost their presence in search results)</a:t>
            </a:r>
            <a:endParaRPr lang="en-US" dirty="0"/>
          </a:p>
          <a:p>
            <a:pPr>
              <a:buFont typeface="Arial" panose="020B0604020202020204" pitchFamily="34" charset="0"/>
              <a:buChar char="•"/>
              <a:defRPr/>
            </a:pPr>
            <a:r>
              <a:rPr lang="en-US" dirty="0">
                <a:solidFill>
                  <a:srgbClr val="000000"/>
                </a:solidFill>
              </a:rPr>
              <a:t>Looking at a 7/1 date to be able to utilize their Goddard facility for high acuity day services working with licensing to finish all necessary pieces of that as well as walkthroughs/approval of their office spaces (2 separate one traditional office work and one for more informal visit space time when youth need to be an office for any reason). </a:t>
            </a:r>
            <a:endParaRPr lang="en-US" dirty="0"/>
          </a:p>
          <a:p>
            <a:pPr>
              <a:buFont typeface="Arial" panose="020B0604020202020204" pitchFamily="34" charset="0"/>
              <a:buChar char="•"/>
              <a:defRPr/>
            </a:pPr>
            <a:r>
              <a:rPr lang="en-US" dirty="0">
                <a:solidFill>
                  <a:srgbClr val="000000"/>
                </a:solidFill>
              </a:rPr>
              <a:t>Have received all the staffing exception documentation from SFM and are forwarding with their exception requests for the continued employment. Licensing is aware and will prioritize those requests. </a:t>
            </a:r>
            <a:endParaRPr lang="en-US" dirty="0"/>
          </a:p>
          <a:p>
            <a:pPr marL="171450" indent="-171450">
              <a:buFont typeface="Arial" panose="020B0604020202020204" pitchFamily="34" charset="0"/>
              <a:buChar char="•"/>
              <a:defRPr/>
            </a:pPr>
            <a:r>
              <a:rPr lang="en-US" sz="1200" dirty="0">
                <a:solidFill>
                  <a:srgbClr val="000000"/>
                </a:solidFill>
                <a:effectLst/>
                <a:ea typeface="Times New Roman" panose="02020603050405020304" pitchFamily="18" charset="0"/>
              </a:rPr>
              <a:t>We don’t have precise refreshed figures across position clasifications for 6/6/24, but as of 5/29 EHC has 69 open positions and has filled 304 case managers, supervisors, directors, or support staff positions. 128 staff are transferring from SFM to EHC, including many full teams.</a:t>
            </a:r>
            <a:r>
              <a:rPr lang="en-US" dirty="0">
                <a:solidFill>
                  <a:srgbClr val="000000"/>
                </a:solidFill>
                <a:ea typeface="Times New Roman" panose="02020603050405020304" pitchFamily="18" charset="0"/>
              </a:rPr>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ea typeface="Calibri" panose="020F0502020204030204" pitchFamily="34" charset="0"/>
              </a:rPr>
              <a:t>Regarding incentivizing, </a:t>
            </a:r>
            <a:r>
              <a:rPr lang="en-US" sz="1200" dirty="0">
                <a:solidFill>
                  <a:srgbClr val="000000"/>
                </a:solidFill>
                <a:effectLst/>
                <a:ea typeface="Times New Roman" panose="02020603050405020304" pitchFamily="18" charset="0"/>
              </a:rPr>
              <a:t>If a SFM staff chose to leave SFM prior to transition, they would essentially be in a leave without pay status until 7/1. </a:t>
            </a:r>
            <a:endParaRPr lang="en-US" sz="1200" dirty="0">
              <a:solidFill>
                <a:srgbClr val="000000"/>
              </a:solidFill>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24</a:t>
            </a:fld>
            <a:endParaRPr lang="en-US" dirty="0"/>
          </a:p>
        </p:txBody>
      </p:sp>
    </p:spTree>
    <p:extLst>
      <p:ext uri="{BB962C8B-B14F-4D97-AF65-F5344CB8AC3E}">
        <p14:creationId xmlns:p14="http://schemas.microsoft.com/office/powerpoint/2010/main" val="558122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Update on the failure to place matters, these figures were sent to Laura Bauer </a:t>
            </a:r>
          </a:p>
          <a:p>
            <a:r>
              <a:rPr lang="en-US" dirty="0"/>
              <a:t>As of June 2, 2024, 72 youth under the age of 17 and four youth over the age of 18 experienced at least one failure to place. There have been a total of 136 nights (incidences) of failure to place. Twenty-seven youth experienced more than one episode of failure to place. No youth has experienced more than four consecutive nights of failure to place during SFY 2024. </a:t>
            </a:r>
            <a:endParaRPr lang="en-US" dirty="0">
              <a:cs typeface="Calibri"/>
            </a:endParaRPr>
          </a:p>
          <a:p>
            <a:r>
              <a:rPr lang="en-US" dirty="0"/>
              <a:t>Children and youth served by each CMP (as of 5/14/2024): 5,981</a:t>
            </a:r>
            <a:endParaRPr lang="en-US" dirty="0">
              <a:cs typeface="Calibri" panose="020F0502020204030204"/>
            </a:endParaRPr>
          </a:p>
          <a:p>
            <a:r>
              <a:rPr lang="en-US" dirty="0"/>
              <a:t>COC serves 8.8% (524 youth) and has a 0% incident rate of FTP (0 for SFY2024)</a:t>
            </a:r>
            <a:endParaRPr lang="en-US" dirty="0">
              <a:cs typeface="Calibri" panose="020F0502020204030204"/>
            </a:endParaRPr>
          </a:p>
          <a:p>
            <a:r>
              <a:rPr lang="en-US" dirty="0"/>
              <a:t>TFI serves 19.2% (1,147 youth) and has 1% incident rate of FTP (2 for SFY2024)</a:t>
            </a:r>
            <a:endParaRPr lang="en-US" dirty="0">
              <a:cs typeface="Calibri" panose="020F0502020204030204"/>
            </a:endParaRPr>
          </a:p>
          <a:p>
            <a:r>
              <a:rPr lang="en-US" dirty="0"/>
              <a:t>KVC serves 25.1 (1,504 youth) and has 18% incident rate of FTP (25 for SFY2024)</a:t>
            </a:r>
            <a:endParaRPr lang="en-US" dirty="0">
              <a:cs typeface="Calibri" panose="020F0502020204030204"/>
            </a:endParaRPr>
          </a:p>
          <a:p>
            <a:r>
              <a:rPr lang="en-US" dirty="0"/>
              <a:t>SFM serves 46.9% (2,806 youth) and has 80% incident rate of FTP (109 for SFY2024)</a:t>
            </a:r>
            <a:endParaRPr lang="en-US" dirty="0">
              <a:cs typeface="Calibri" panose="020F0502020204030204"/>
            </a:endParaRPr>
          </a:p>
          <a:p>
            <a:r>
              <a:rPr lang="en-US" dirty="0"/>
              <a:t> We want to provide some context around the numbers for Saint Francis Ministries (SFM). SFM experienced a number of incidences of failure to place in April and May affecting youth to whom they provide services; most of these incidences occurred in Sedgwick County. To address this, SFM brought together a team of experienced leaders within its agency to engage in placement roundtable discussions to address barriers affecting youth who experienced an incident of failure to place. The placement roundtable team</a:t>
            </a:r>
            <a:r>
              <a:rPr lang="en-US" b="1" dirty="0"/>
              <a:t> </a:t>
            </a:r>
            <a:r>
              <a:rPr lang="en-US" dirty="0"/>
              <a:t>is comprised of seasoned SFM members from across the organization, with representation from clinical, foster care homes, kinship, placement and administrative leadership. </a:t>
            </a:r>
            <a:endParaRPr lang="en-US" dirty="0">
              <a:cs typeface="Calibri"/>
            </a:endParaRPr>
          </a:p>
          <a:p>
            <a:r>
              <a:rPr lang="en-US" dirty="0"/>
              <a:t> </a:t>
            </a:r>
            <a:endParaRPr lang="en-US" dirty="0">
              <a:cs typeface="Calibri"/>
            </a:endParaRPr>
          </a:p>
          <a:p>
            <a:r>
              <a:rPr lang="en-US" dirty="0"/>
              <a:t>The placement roundtable discussions have provided an open forum for youth to meet with senior SFM leaders along with their case teams. These teams have been successful in finding placements for youth either in relative, non-related kin, or foster home placements. This team will remain in place throughout the transition of the case management contract in Area 7 (Sedgwick County) to EmberHope (EHC) from SFM. Holiday weekends, such as Memorial Day weekend, are often challenging times to find placements for youth, and during the recent Memorial Day weekend, Sedgwick County experienced no additional incidences of failure to place. </a:t>
            </a:r>
          </a:p>
          <a:p>
            <a:r>
              <a:rPr lang="en-US" dirty="0"/>
              <a:t> </a:t>
            </a:r>
          </a:p>
          <a:p>
            <a:r>
              <a:rPr lang="en-US" dirty="0"/>
              <a:t>Additionally, as the date of transition nears, SFM and EHC have collaborated to provide EHC with information about youth in care in Sedgwick County and to work toward a successful transition. EHC is at 80% staffing as of 6/6/24 and continues to hire staff that will be in place on 7/1. DCF, EHC, and SFM have collaborated to increase the access that EHC has regarding specific child information in advance of the transition allowing EHC to participate in case staffings and other meetings regarding children who they will serve on 7/1. SFM and EHC are providing joint notifications to families and community partners who will be affected by the transition to a new case management provider. EHC and SFM have created shared task lists and dashboards to assist in tracking the work needed by each of their agencies and jointly to create a smooth transition.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EB19160-9495-4BA4-88D0-42E822DC51BF}" type="slidenum">
              <a:rPr lang="en-US" smtClean="0"/>
              <a:t>25</a:t>
            </a:fld>
            <a:endParaRPr lang="en-US" dirty="0"/>
          </a:p>
        </p:txBody>
      </p:sp>
    </p:spTree>
    <p:extLst>
      <p:ext uri="{BB962C8B-B14F-4D97-AF65-F5344CB8AC3E}">
        <p14:creationId xmlns:p14="http://schemas.microsoft.com/office/powerpoint/2010/main" val="528855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Federal Reference: </a:t>
            </a:r>
            <a:r>
              <a:rPr lang="en-US" dirty="0"/>
              <a:t>DHHS Administration for Children and Families</a:t>
            </a:r>
            <a:endParaRPr lang="en-US" dirty="0">
              <a:cs typeface="Calibri"/>
            </a:endParaRPr>
          </a:p>
          <a:p>
            <a:r>
              <a:rPr lang="en-US" dirty="0"/>
              <a:t>45 CFR Part 1355 and 1356: Separate Licensing or Approval Standards for Relative or Kinship Foster Family Homes </a:t>
            </a:r>
            <a:endParaRPr lang="en-US" dirty="0">
              <a:cs typeface="Calibri"/>
            </a:endParaRPr>
          </a:p>
          <a:p>
            <a:r>
              <a:rPr lang="en-US" dirty="0">
                <a:cs typeface="Calibri"/>
              </a:rPr>
              <a:t>Examples of non safety related standards that are waived include , but are not limited to: </a:t>
            </a:r>
          </a:p>
          <a:p>
            <a:pPr marL="171450" indent="-171450">
              <a:buFont typeface="Arial"/>
              <a:buChar char="•"/>
            </a:pPr>
            <a:r>
              <a:rPr lang="en-US" dirty="0">
                <a:cs typeface="Calibri"/>
              </a:rPr>
              <a:t>Functional literacy requirement</a:t>
            </a:r>
          </a:p>
          <a:p>
            <a:pPr marL="171450" indent="-171450">
              <a:buFont typeface="Arial"/>
              <a:buChar char="•"/>
            </a:pPr>
            <a:r>
              <a:rPr lang="en-US" dirty="0">
                <a:cs typeface="Calibri"/>
              </a:rPr>
              <a:t>Sleeping arrangements - Number of children in a room </a:t>
            </a:r>
          </a:p>
          <a:p>
            <a:pPr marL="171450" indent="-171450">
              <a:buFont typeface="Arial"/>
              <a:buChar char="•"/>
            </a:pPr>
            <a:r>
              <a:rPr lang="en-US" dirty="0">
                <a:cs typeface="Calibri"/>
              </a:rPr>
              <a:t>Room square footage </a:t>
            </a:r>
          </a:p>
          <a:p>
            <a:pPr marL="171450" indent="-171450">
              <a:buFont typeface="Arial"/>
              <a:buChar char="•"/>
            </a:pPr>
            <a:r>
              <a:rPr lang="en-US" dirty="0">
                <a:cs typeface="Calibri"/>
              </a:rPr>
              <a:t>Financial income requirement</a:t>
            </a:r>
          </a:p>
          <a:p>
            <a:pPr marL="171450" indent="-171450">
              <a:buFont typeface="Arial"/>
              <a:buChar char="•"/>
            </a:pPr>
            <a:r>
              <a:rPr lang="en-US" u="sng" dirty="0">
                <a:cs typeface="Calibri"/>
              </a:rPr>
              <a:t>Pre service</a:t>
            </a:r>
            <a:r>
              <a:rPr lang="en-US" dirty="0">
                <a:cs typeface="Calibri"/>
              </a:rPr>
              <a:t> of MAPPS/TIPP ( or Caring for Your Own) not required, they have a year to complete it after child placed.  </a:t>
            </a: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5EB19160-9495-4BA4-88D0-42E822DC51BF}" type="slidenum">
              <a:rPr lang="en-US" smtClean="0"/>
              <a:t>26</a:t>
            </a:fld>
            <a:endParaRPr lang="en-US" dirty="0"/>
          </a:p>
        </p:txBody>
      </p:sp>
    </p:spTree>
    <p:extLst>
      <p:ext uri="{BB962C8B-B14F-4D97-AF65-F5344CB8AC3E}">
        <p14:creationId xmlns:p14="http://schemas.microsoft.com/office/powerpoint/2010/main" val="1546513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Rates will be reviewed every two years. These rates have been in effect since october 2022.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5EB19160-9495-4BA4-88D0-42E822DC51BF}" type="slidenum">
              <a:rPr lang="en-US" smtClean="0"/>
              <a:t>27</a:t>
            </a:fld>
            <a:endParaRPr lang="en-US" dirty="0"/>
          </a:p>
        </p:txBody>
      </p:sp>
    </p:spTree>
    <p:extLst>
      <p:ext uri="{BB962C8B-B14F-4D97-AF65-F5344CB8AC3E}">
        <p14:creationId xmlns:p14="http://schemas.microsoft.com/office/powerpoint/2010/main" val="543071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28</a:t>
            </a:fld>
            <a:endParaRPr lang="en-US" dirty="0"/>
          </a:p>
        </p:txBody>
      </p:sp>
    </p:spTree>
    <p:extLst>
      <p:ext uri="{BB962C8B-B14F-4D97-AF65-F5344CB8AC3E}">
        <p14:creationId xmlns:p14="http://schemas.microsoft.com/office/powerpoint/2010/main" val="2680690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29</a:t>
            </a:fld>
            <a:endParaRPr lang="en-US" dirty="0"/>
          </a:p>
        </p:txBody>
      </p:sp>
    </p:spTree>
    <p:extLst>
      <p:ext uri="{BB962C8B-B14F-4D97-AF65-F5344CB8AC3E}">
        <p14:creationId xmlns:p14="http://schemas.microsoft.com/office/powerpoint/2010/main" val="4079377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effectLst/>
              </a:rPr>
              <a:t>COC, Prevention : Marshall, Nemaha, Brown, Doniphan, Pottawatomie, Jackson, Jefferson, Wabaunsee and Shawnee, Therapeutic prevention-based care</a:t>
            </a:r>
          </a:p>
          <a:p>
            <a:pPr marL="171450" indent="-171450">
              <a:buFont typeface="Arial" panose="020B0604020202020204" pitchFamily="34" charset="0"/>
              <a:buChar char="•"/>
            </a:pPr>
            <a:r>
              <a:rPr lang="en-US" dirty="0">
                <a:effectLst/>
              </a:rPr>
              <a:t>DCCCA,  Prevention and Foster Care Douglas, Johnson, Sedgwick and Crawford, 50 children per year</a:t>
            </a:r>
          </a:p>
          <a:p>
            <a:pPr marL="171450" indent="-171450">
              <a:buFont typeface="Arial" panose="020B0604020202020204" pitchFamily="34" charset="0"/>
              <a:buChar char="•"/>
            </a:pPr>
            <a:r>
              <a:rPr lang="en-US" dirty="0">
                <a:effectLst/>
              </a:rPr>
              <a:t>Eckerd Connects, Foster Care Butler, Cowley, Reno, Sedgwick and Sumner</a:t>
            </a:r>
          </a:p>
          <a:p>
            <a:pPr marL="171450" indent="-171450">
              <a:buFont typeface="Arial" panose="020B0604020202020204" pitchFamily="34" charset="0"/>
              <a:buChar char="•"/>
            </a:pPr>
            <a:r>
              <a:rPr lang="en-US" dirty="0">
                <a:effectLst/>
              </a:rPr>
              <a:t>​EmberHope YouthVille, Foster Care​, Sedgwick12 TFFH + 25 percent growth in outyears</a:t>
            </a:r>
          </a:p>
          <a:p>
            <a:pPr marL="171450" indent="-171450">
              <a:buFont typeface="Arial" panose="020B0604020202020204" pitchFamily="34" charset="0"/>
              <a:buChar char="•"/>
            </a:pPr>
            <a:r>
              <a:rPr lang="en-US" dirty="0">
                <a:effectLst/>
              </a:rPr>
              <a:t>Foster Adopt Connect,  Foster Care Bourbon, Crawford, Douglas, Ellis, Johnson, Leavenworth, Reno, Shawnee and Wyandotte, Rapid expansion of Behavioral Intervention Program​</a:t>
            </a:r>
          </a:p>
          <a:p>
            <a:pPr marL="171450" indent="-171450">
              <a:buFont typeface="Arial" panose="020B0604020202020204" pitchFamily="34" charset="0"/>
              <a:buChar char="•"/>
            </a:pPr>
            <a:r>
              <a:rPr lang="en-US" dirty="0">
                <a:effectLst/>
              </a:rPr>
              <a:t>KVC Foster Care, Shawnee Implementation of The Mockingbird Family Model</a:t>
            </a:r>
          </a:p>
          <a:p>
            <a:pPr marL="171450" indent="-171450">
              <a:buFont typeface="Arial" panose="020B0604020202020204" pitchFamily="34" charset="0"/>
              <a:buChar char="•"/>
            </a:pPr>
            <a:r>
              <a:rPr lang="en-US" dirty="0">
                <a:effectLst/>
              </a:rPr>
              <a:t>​Pressley Ridge Training, Data Collection &amp; Learning Management Software Statewide Training to staff ​</a:t>
            </a:r>
            <a:br>
              <a:rPr lang="en-US" dirty="0">
                <a:effectLst/>
                <a:latin typeface="inherit"/>
              </a:rPr>
            </a:br>
            <a:endParaRPr lang="en-US" dirty="0">
              <a:effectLst/>
            </a:endParaRPr>
          </a:p>
          <a:p>
            <a:br>
              <a:rPr lang="en-US" dirty="0">
                <a:effectLst/>
                <a:latin typeface="inheri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effectLst/>
            </a:endParaRPr>
          </a:p>
          <a:p>
            <a:br>
              <a:rPr lang="en-US" dirty="0">
                <a:effectLst/>
              </a:rPr>
            </a:br>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30</a:t>
            </a:fld>
            <a:endParaRPr lang="en-US" dirty="0"/>
          </a:p>
        </p:txBody>
      </p:sp>
    </p:spTree>
    <p:extLst>
      <p:ext uri="{BB962C8B-B14F-4D97-AF65-F5344CB8AC3E}">
        <p14:creationId xmlns:p14="http://schemas.microsoft.com/office/powerpoint/2010/main" val="233216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3</a:t>
            </a:fld>
            <a:endParaRPr lang="en-US" dirty="0"/>
          </a:p>
        </p:txBody>
      </p:sp>
    </p:spTree>
    <p:extLst>
      <p:ext uri="{BB962C8B-B14F-4D97-AF65-F5344CB8AC3E}">
        <p14:creationId xmlns:p14="http://schemas.microsoft.com/office/powerpoint/2010/main" val="3174448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31</a:t>
            </a:fld>
            <a:endParaRPr lang="en-US" dirty="0"/>
          </a:p>
        </p:txBody>
      </p:sp>
    </p:spTree>
    <p:extLst>
      <p:ext uri="{BB962C8B-B14F-4D97-AF65-F5344CB8AC3E}">
        <p14:creationId xmlns:p14="http://schemas.microsoft.com/office/powerpoint/2010/main" val="527549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Jcic INFO FORM PRIO SLIDE </a:t>
            </a:r>
          </a:p>
          <a:p>
            <a:pPr marL="171450" indent="-171450">
              <a:buFont typeface="Arial" panose="020B0604020202020204" pitchFamily="34" charset="0"/>
              <a:buChar char="•"/>
            </a:pPr>
            <a:r>
              <a:rPr lang="en-US" sz="1200" dirty="0">
                <a:solidFill>
                  <a:srgbClr val="000000"/>
                </a:solidFill>
              </a:rPr>
              <a:t>Treatment service resource for up to 30 days all (any) youth experiencing a behavioral health crisis.  </a:t>
            </a:r>
          </a:p>
          <a:p>
            <a:pPr marL="171450" indent="-171450">
              <a:buFont typeface="Arial" panose="020B0604020202020204" pitchFamily="34" charset="0"/>
              <a:buChar char="•"/>
            </a:pPr>
            <a:r>
              <a:rPr lang="en-US" sz="1200" dirty="0">
                <a:solidFill>
                  <a:srgbClr val="000000"/>
                </a:solidFill>
              </a:rPr>
              <a:t>DCF Licensing Regulations for JCIC published with notice of March 2024 hearing. </a:t>
            </a:r>
          </a:p>
          <a:p>
            <a:pPr marL="171450" indent="-171450">
              <a:buFont typeface="Arial" panose="020B0604020202020204" pitchFamily="34" charset="0"/>
              <a:buChar char="•"/>
            </a:pPr>
            <a:r>
              <a:rPr lang="en-US" sz="1200" dirty="0">
                <a:solidFill>
                  <a:srgbClr val="000000"/>
                </a:solidFill>
              </a:rPr>
              <a:t>Memorandum of Agreement between KDOC and DCF is fully executed ready to transfer the $2M in funds for JCIC. </a:t>
            </a:r>
          </a:p>
          <a:p>
            <a:pPr marL="171450" indent="-171450">
              <a:buFont typeface="Arial" panose="020B0604020202020204" pitchFamily="34" charset="0"/>
              <a:buChar char="•"/>
            </a:pPr>
            <a:r>
              <a:rPr lang="en-US" sz="1200" dirty="0">
                <a:solidFill>
                  <a:srgbClr val="000000"/>
                </a:solidFill>
              </a:rPr>
              <a:t>DCF will enter into provider agreements with willing providers to operate a JCIC and establish/ set a daily rate of payment for JCIC for youth in the custody of the Secretary. </a:t>
            </a:r>
          </a:p>
          <a:p>
            <a:pPr marL="171450" indent="-171450">
              <a:buFont typeface="Arial" panose="020B0604020202020204" pitchFamily="34" charset="0"/>
              <a:buChar char="•"/>
            </a:pPr>
            <a:r>
              <a:rPr lang="en-US" sz="1200" dirty="0">
                <a:solidFill>
                  <a:srgbClr val="000000"/>
                </a:solidFill>
              </a:rPr>
              <a:t>Providers will be able to access the $2M in funds for their business plan - start-up or other related operating costs that fall outside of health care coverage and the daily DCF rate for youth in the custody of the Secretary and foster care</a:t>
            </a:r>
          </a:p>
          <a:p>
            <a:pPr marL="171450" indent="-171450">
              <a:buFont typeface="Arial" panose="020B0604020202020204" pitchFamily="34" charset="0"/>
              <a:buChar char="•"/>
            </a:pPr>
            <a:r>
              <a:rPr lang="en-US" sz="1200" dirty="0">
                <a:solidFill>
                  <a:srgbClr val="000000"/>
                </a:solidFill>
              </a:rPr>
              <a:t>JO  and SG Counties have expressed interest to DCF in the past 12-18 months in operating a JCIC facility.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19160-9495-4BA4-88D0-42E822DC51BF}" type="slidenum">
              <a:rPr lang="en-US" smtClean="0"/>
              <a:t>32</a:t>
            </a:fld>
            <a:endParaRPr lang="en-US" dirty="0"/>
          </a:p>
        </p:txBody>
      </p:sp>
      <p:sp>
        <p:nvSpPr>
          <p:cNvPr id="5" name="Date Placeholder 4">
            <a:extLst>
              <a:ext uri="{FF2B5EF4-FFF2-40B4-BE49-F238E27FC236}">
                <a16:creationId xmlns:a16="http://schemas.microsoft.com/office/drawing/2014/main" id="{B3868283-CAF8-4E2B-A67D-92A1D1EB3B28}"/>
              </a:ext>
            </a:extLst>
          </p:cNvPr>
          <p:cNvSpPr>
            <a:spLocks noGrp="1"/>
          </p:cNvSpPr>
          <p:nvPr>
            <p:ph type="dt" idx="1"/>
          </p:nvPr>
        </p:nvSpPr>
        <p:spPr/>
        <p:txBody>
          <a:bodyPr/>
          <a:lstStyle/>
          <a:p>
            <a:r>
              <a:rPr lang="en-US" dirty="0"/>
              <a:t>3/31/2023</a:t>
            </a:r>
          </a:p>
        </p:txBody>
      </p:sp>
      <p:sp>
        <p:nvSpPr>
          <p:cNvPr id="6" name="Header Placeholder 5">
            <a:extLst>
              <a:ext uri="{FF2B5EF4-FFF2-40B4-BE49-F238E27FC236}">
                <a16:creationId xmlns:a16="http://schemas.microsoft.com/office/drawing/2014/main" id="{257130C6-37F5-48BE-A83C-1C67361ABE15}"/>
              </a:ext>
            </a:extLst>
          </p:cNvPr>
          <p:cNvSpPr>
            <a:spLocks noGrp="1"/>
          </p:cNvSpPr>
          <p:nvPr>
            <p:ph type="hdr" sz="quarter"/>
          </p:nvPr>
        </p:nvSpPr>
        <p:spPr/>
        <p:txBody>
          <a:bodyPr/>
          <a:lstStyle/>
          <a:p>
            <a:r>
              <a:rPr lang="en-US" dirty="0"/>
              <a:t>Department for Children &amp; Families Updates</a:t>
            </a:r>
          </a:p>
        </p:txBody>
      </p:sp>
    </p:spTree>
    <p:extLst>
      <p:ext uri="{BB962C8B-B14F-4D97-AF65-F5344CB8AC3E}">
        <p14:creationId xmlns:p14="http://schemas.microsoft.com/office/powerpoint/2010/main" val="1185357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Jcic INFO FORM PRIO SLIDE </a:t>
            </a:r>
          </a:p>
          <a:p>
            <a:pPr marL="171450" indent="-171450">
              <a:buFont typeface="Arial" panose="020B0604020202020204" pitchFamily="34" charset="0"/>
              <a:buChar char="•"/>
            </a:pPr>
            <a:r>
              <a:rPr lang="en-US" sz="1200" dirty="0">
                <a:solidFill>
                  <a:srgbClr val="000000"/>
                </a:solidFill>
              </a:rPr>
              <a:t>Treatment service resource for up to 30 days all (any) youth experiencing a behavioral health crisis.  </a:t>
            </a:r>
          </a:p>
          <a:p>
            <a:pPr marL="171450" indent="-171450">
              <a:buFont typeface="Arial" panose="020B0604020202020204" pitchFamily="34" charset="0"/>
              <a:buChar char="•"/>
            </a:pPr>
            <a:r>
              <a:rPr lang="en-US" sz="1200" dirty="0">
                <a:solidFill>
                  <a:srgbClr val="000000"/>
                </a:solidFill>
              </a:rPr>
              <a:t>DCF Licensing Regulations for JCIC published with notice of March 2024 hearing. </a:t>
            </a:r>
          </a:p>
          <a:p>
            <a:pPr marL="171450" indent="-171450">
              <a:buFont typeface="Arial" panose="020B0604020202020204" pitchFamily="34" charset="0"/>
              <a:buChar char="•"/>
            </a:pPr>
            <a:r>
              <a:rPr lang="en-US" sz="1200" dirty="0">
                <a:solidFill>
                  <a:srgbClr val="000000"/>
                </a:solidFill>
              </a:rPr>
              <a:t>Memorandum of Agreement between KDOC and DCF is fully executed ready to transfer the $2M in funds for JCIC. </a:t>
            </a:r>
          </a:p>
          <a:p>
            <a:pPr marL="171450" indent="-171450">
              <a:buFont typeface="Arial" panose="020B0604020202020204" pitchFamily="34" charset="0"/>
              <a:buChar char="•"/>
            </a:pPr>
            <a:r>
              <a:rPr lang="en-US" sz="1200" dirty="0">
                <a:solidFill>
                  <a:srgbClr val="000000"/>
                </a:solidFill>
              </a:rPr>
              <a:t>DCF will enter into provider agreements with willing providers to operate a JCIC and establish/ set a daily rate of payment for JCIC for youth in the custody of the Secretary. </a:t>
            </a:r>
          </a:p>
          <a:p>
            <a:pPr marL="171450" indent="-171450">
              <a:buFont typeface="Arial" panose="020B0604020202020204" pitchFamily="34" charset="0"/>
              <a:buChar char="•"/>
            </a:pPr>
            <a:r>
              <a:rPr lang="en-US" sz="1200" dirty="0">
                <a:solidFill>
                  <a:srgbClr val="000000"/>
                </a:solidFill>
              </a:rPr>
              <a:t>Providers will be able to access the $2M in funds for their business plan - start-up or other related operating costs that fall outside of health care coverage and the daily DCF rate for youth in the custody of the Secretary and foster care</a:t>
            </a:r>
          </a:p>
          <a:p>
            <a:pPr marL="171450" indent="-171450">
              <a:buFont typeface="Arial" panose="020B0604020202020204" pitchFamily="34" charset="0"/>
              <a:buChar char="•"/>
            </a:pPr>
            <a:r>
              <a:rPr lang="en-US" sz="1200" dirty="0">
                <a:solidFill>
                  <a:srgbClr val="000000"/>
                </a:solidFill>
              </a:rPr>
              <a:t>JO  and SG Counties have expressed interest to DCF in the past 12-18 months in operating a JCIC facility.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19160-9495-4BA4-88D0-42E822DC51BF}" type="slidenum">
              <a:rPr lang="en-US" smtClean="0"/>
              <a:t>33</a:t>
            </a:fld>
            <a:endParaRPr lang="en-US" dirty="0"/>
          </a:p>
        </p:txBody>
      </p:sp>
      <p:sp>
        <p:nvSpPr>
          <p:cNvPr id="5" name="Date Placeholder 4">
            <a:extLst>
              <a:ext uri="{FF2B5EF4-FFF2-40B4-BE49-F238E27FC236}">
                <a16:creationId xmlns:a16="http://schemas.microsoft.com/office/drawing/2014/main" id="{B3868283-CAF8-4E2B-A67D-92A1D1EB3B28}"/>
              </a:ext>
            </a:extLst>
          </p:cNvPr>
          <p:cNvSpPr>
            <a:spLocks noGrp="1"/>
          </p:cNvSpPr>
          <p:nvPr>
            <p:ph type="dt" idx="1"/>
          </p:nvPr>
        </p:nvSpPr>
        <p:spPr/>
        <p:txBody>
          <a:bodyPr/>
          <a:lstStyle/>
          <a:p>
            <a:r>
              <a:rPr lang="en-US" dirty="0"/>
              <a:t>3/31/2023</a:t>
            </a:r>
          </a:p>
        </p:txBody>
      </p:sp>
      <p:sp>
        <p:nvSpPr>
          <p:cNvPr id="6" name="Header Placeholder 5">
            <a:extLst>
              <a:ext uri="{FF2B5EF4-FFF2-40B4-BE49-F238E27FC236}">
                <a16:creationId xmlns:a16="http://schemas.microsoft.com/office/drawing/2014/main" id="{257130C6-37F5-48BE-A83C-1C67361ABE15}"/>
              </a:ext>
            </a:extLst>
          </p:cNvPr>
          <p:cNvSpPr>
            <a:spLocks noGrp="1"/>
          </p:cNvSpPr>
          <p:nvPr>
            <p:ph type="hdr" sz="quarter"/>
          </p:nvPr>
        </p:nvSpPr>
        <p:spPr/>
        <p:txBody>
          <a:bodyPr/>
          <a:lstStyle/>
          <a:p>
            <a:r>
              <a:rPr lang="en-US" dirty="0"/>
              <a:t>Department for Children &amp; Families Updates</a:t>
            </a:r>
          </a:p>
        </p:txBody>
      </p:sp>
    </p:spTree>
    <p:extLst>
      <p:ext uri="{BB962C8B-B14F-4D97-AF65-F5344CB8AC3E}">
        <p14:creationId xmlns:p14="http://schemas.microsoft.com/office/powerpoint/2010/main" val="2826230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Jcic INFO FORM PRIO SLIDE </a:t>
            </a:r>
          </a:p>
          <a:p>
            <a:pPr marL="171450" indent="-171450">
              <a:buFont typeface="Arial" panose="020B0604020202020204" pitchFamily="34" charset="0"/>
              <a:buChar char="•"/>
            </a:pPr>
            <a:r>
              <a:rPr lang="en-US" sz="1200" dirty="0">
                <a:solidFill>
                  <a:srgbClr val="000000"/>
                </a:solidFill>
              </a:rPr>
              <a:t>Treatment service resource for up to 30 days all (any) youth experiencing a behavioral health crisis.  </a:t>
            </a:r>
          </a:p>
          <a:p>
            <a:pPr marL="171450" indent="-171450">
              <a:buFont typeface="Arial" panose="020B0604020202020204" pitchFamily="34" charset="0"/>
              <a:buChar char="•"/>
            </a:pPr>
            <a:r>
              <a:rPr lang="en-US" sz="1200" dirty="0">
                <a:solidFill>
                  <a:srgbClr val="000000"/>
                </a:solidFill>
              </a:rPr>
              <a:t>DCF Licensing Regulations for JCIC published with notice of March 2024 hearing. </a:t>
            </a:r>
          </a:p>
          <a:p>
            <a:pPr marL="171450" indent="-171450">
              <a:buFont typeface="Arial" panose="020B0604020202020204" pitchFamily="34" charset="0"/>
              <a:buChar char="•"/>
            </a:pPr>
            <a:r>
              <a:rPr lang="en-US" sz="1200" dirty="0">
                <a:solidFill>
                  <a:srgbClr val="000000"/>
                </a:solidFill>
              </a:rPr>
              <a:t>Memorandum of Agreement between KDOC and DCF is fully executed ready to transfer the $2M in funds for JCIC. </a:t>
            </a:r>
          </a:p>
          <a:p>
            <a:pPr marL="171450" indent="-171450">
              <a:buFont typeface="Arial" panose="020B0604020202020204" pitchFamily="34" charset="0"/>
              <a:buChar char="•"/>
            </a:pPr>
            <a:r>
              <a:rPr lang="en-US" sz="1200" dirty="0">
                <a:solidFill>
                  <a:srgbClr val="000000"/>
                </a:solidFill>
              </a:rPr>
              <a:t>DCF will enter into provider agreements with willing providers to operate a JCIC and establish/ set a daily rate of payment for JCIC for youth in the custody of the Secretary. </a:t>
            </a:r>
          </a:p>
          <a:p>
            <a:pPr marL="171450" indent="-171450">
              <a:buFont typeface="Arial" panose="020B0604020202020204" pitchFamily="34" charset="0"/>
              <a:buChar char="•"/>
            </a:pPr>
            <a:r>
              <a:rPr lang="en-US" sz="1200" dirty="0">
                <a:solidFill>
                  <a:srgbClr val="000000"/>
                </a:solidFill>
              </a:rPr>
              <a:t>Providers will be able to access the $2M in funds for their business plan - start-up or other related operating costs that fall outside of health care coverage and the daily DCF rate for youth in the custody of the Secretary and foster care</a:t>
            </a:r>
          </a:p>
          <a:p>
            <a:pPr marL="171450" indent="-171450">
              <a:buFont typeface="Arial" panose="020B0604020202020204" pitchFamily="34" charset="0"/>
              <a:buChar char="•"/>
            </a:pPr>
            <a:r>
              <a:rPr lang="en-US" sz="1200" dirty="0">
                <a:solidFill>
                  <a:srgbClr val="000000"/>
                </a:solidFill>
              </a:rPr>
              <a:t>JO  and SG Counties have expressed interest to DCF in the past 12-18 months in operating a JCIC facility.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19160-9495-4BA4-88D0-42E822DC51BF}" type="slidenum">
              <a:rPr lang="en-US" smtClean="0"/>
              <a:t>34</a:t>
            </a:fld>
            <a:endParaRPr lang="en-US" dirty="0"/>
          </a:p>
        </p:txBody>
      </p:sp>
      <p:sp>
        <p:nvSpPr>
          <p:cNvPr id="5" name="Date Placeholder 4">
            <a:extLst>
              <a:ext uri="{FF2B5EF4-FFF2-40B4-BE49-F238E27FC236}">
                <a16:creationId xmlns:a16="http://schemas.microsoft.com/office/drawing/2014/main" id="{B3868283-CAF8-4E2B-A67D-92A1D1EB3B28}"/>
              </a:ext>
            </a:extLst>
          </p:cNvPr>
          <p:cNvSpPr>
            <a:spLocks noGrp="1"/>
          </p:cNvSpPr>
          <p:nvPr>
            <p:ph type="dt" idx="1"/>
          </p:nvPr>
        </p:nvSpPr>
        <p:spPr/>
        <p:txBody>
          <a:bodyPr/>
          <a:lstStyle/>
          <a:p>
            <a:r>
              <a:rPr lang="en-US" dirty="0"/>
              <a:t>3/31/2023</a:t>
            </a:r>
          </a:p>
        </p:txBody>
      </p:sp>
      <p:sp>
        <p:nvSpPr>
          <p:cNvPr id="6" name="Header Placeholder 5">
            <a:extLst>
              <a:ext uri="{FF2B5EF4-FFF2-40B4-BE49-F238E27FC236}">
                <a16:creationId xmlns:a16="http://schemas.microsoft.com/office/drawing/2014/main" id="{257130C6-37F5-48BE-A83C-1C67361ABE15}"/>
              </a:ext>
            </a:extLst>
          </p:cNvPr>
          <p:cNvSpPr>
            <a:spLocks noGrp="1"/>
          </p:cNvSpPr>
          <p:nvPr>
            <p:ph type="hdr" sz="quarter"/>
          </p:nvPr>
        </p:nvSpPr>
        <p:spPr/>
        <p:txBody>
          <a:bodyPr/>
          <a:lstStyle/>
          <a:p>
            <a:r>
              <a:rPr lang="en-US" dirty="0"/>
              <a:t>Department for Children &amp; Families Updates</a:t>
            </a:r>
          </a:p>
        </p:txBody>
      </p:sp>
    </p:spTree>
    <p:extLst>
      <p:ext uri="{BB962C8B-B14F-4D97-AF65-F5344CB8AC3E}">
        <p14:creationId xmlns:p14="http://schemas.microsoft.com/office/powerpoint/2010/main" val="4090497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Training includes authentic youth engagement, legal framework, policies, procedures, forms and benefits layout. </a:t>
            </a:r>
          </a:p>
          <a:p>
            <a:pPr marL="171450" indent="-171450">
              <a:buFont typeface="Arial" panose="020B0604020202020204" pitchFamily="34" charset="0"/>
              <a:buChar char="•"/>
            </a:pPr>
            <a:r>
              <a:rPr lang="en-US" dirty="0"/>
              <a:t>Presenters include lived young leaders </a:t>
            </a:r>
          </a:p>
        </p:txBody>
      </p:sp>
      <p:sp>
        <p:nvSpPr>
          <p:cNvPr id="4" name="Slide Number Placeholder 3"/>
          <p:cNvSpPr>
            <a:spLocks noGrp="1"/>
          </p:cNvSpPr>
          <p:nvPr>
            <p:ph type="sldNum" sz="quarter" idx="5"/>
          </p:nvPr>
        </p:nvSpPr>
        <p:spPr/>
        <p:txBody>
          <a:bodyPr/>
          <a:lstStyle/>
          <a:p>
            <a:fld id="{5EB19160-9495-4BA4-88D0-42E822DC51BF}" type="slidenum">
              <a:rPr lang="en-US" smtClean="0"/>
              <a:t>35</a:t>
            </a:fld>
            <a:endParaRPr lang="en-US" dirty="0"/>
          </a:p>
        </p:txBody>
      </p:sp>
    </p:spTree>
    <p:extLst>
      <p:ext uri="{BB962C8B-B14F-4D97-AF65-F5344CB8AC3E}">
        <p14:creationId xmlns:p14="http://schemas.microsoft.com/office/powerpoint/2010/main" val="2095953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Times New Roman" panose="02020603050405020304" pitchFamily="18" charset="0"/>
              </a:rPr>
              <a:t>There are differences in foster care case management areas, but statewide, the percentage of children in this APPLA age group who have a race of African American (18.1%) is slightly less than the percentage of all children in foster care who are African American (21%) </a:t>
            </a:r>
            <a:endParaRPr lang="en-US" sz="18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36</a:t>
            </a:fld>
            <a:endParaRPr lang="en-US" dirty="0"/>
          </a:p>
        </p:txBody>
      </p:sp>
    </p:spTree>
    <p:extLst>
      <p:ext uri="{BB962C8B-B14F-4D97-AF65-F5344CB8AC3E}">
        <p14:creationId xmlns:p14="http://schemas.microsoft.com/office/powerpoint/2010/main" val="3391479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B19160-9495-4BA4-88D0-42E822DC51BF}" type="slidenum">
              <a:rPr lang="en-US" smtClean="0"/>
              <a:t>37</a:t>
            </a:fld>
            <a:endParaRPr lang="en-US" dirty="0"/>
          </a:p>
        </p:txBody>
      </p:sp>
    </p:spTree>
    <p:extLst>
      <p:ext uri="{BB962C8B-B14F-4D97-AF65-F5344CB8AC3E}">
        <p14:creationId xmlns:p14="http://schemas.microsoft.com/office/powerpoint/2010/main" val="394918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Lowest need for foster care since January 2014. </a:t>
            </a:r>
          </a:p>
        </p:txBody>
      </p:sp>
      <p:sp>
        <p:nvSpPr>
          <p:cNvPr id="4" name="Slide Number Placeholder 3"/>
          <p:cNvSpPr>
            <a:spLocks noGrp="1"/>
          </p:cNvSpPr>
          <p:nvPr>
            <p:ph type="sldNum" sz="quarter" idx="5"/>
          </p:nvPr>
        </p:nvSpPr>
        <p:spPr/>
        <p:txBody>
          <a:bodyPr/>
          <a:lstStyle/>
          <a:p>
            <a:fld id="{5EB19160-9495-4BA4-88D0-42E822DC51BF}" type="slidenum">
              <a:rPr lang="en-US" smtClean="0"/>
              <a:t>4</a:t>
            </a:fld>
            <a:endParaRPr lang="en-US" dirty="0"/>
          </a:p>
        </p:txBody>
      </p:sp>
      <p:sp>
        <p:nvSpPr>
          <p:cNvPr id="5" name="Date Placeholder 4">
            <a:extLst>
              <a:ext uri="{FF2B5EF4-FFF2-40B4-BE49-F238E27FC236}">
                <a16:creationId xmlns:a16="http://schemas.microsoft.com/office/drawing/2014/main" id="{6BA94021-7C5E-4758-B0A4-9A2A534DEC96}"/>
              </a:ext>
            </a:extLst>
          </p:cNvPr>
          <p:cNvSpPr>
            <a:spLocks noGrp="1"/>
          </p:cNvSpPr>
          <p:nvPr>
            <p:ph type="dt" idx="1"/>
          </p:nvPr>
        </p:nvSpPr>
        <p:spPr/>
        <p:txBody>
          <a:bodyPr/>
          <a:lstStyle/>
          <a:p>
            <a:r>
              <a:rPr lang="en-US" dirty="0"/>
              <a:t>3/31/2023</a:t>
            </a:r>
          </a:p>
        </p:txBody>
      </p:sp>
      <p:sp>
        <p:nvSpPr>
          <p:cNvPr id="6" name="Header Placeholder 5">
            <a:extLst>
              <a:ext uri="{FF2B5EF4-FFF2-40B4-BE49-F238E27FC236}">
                <a16:creationId xmlns:a16="http://schemas.microsoft.com/office/drawing/2014/main" id="{31FC08E6-8EFD-4FB4-9F6B-A6C0DF6DC8D1}"/>
              </a:ext>
            </a:extLst>
          </p:cNvPr>
          <p:cNvSpPr>
            <a:spLocks noGrp="1"/>
          </p:cNvSpPr>
          <p:nvPr>
            <p:ph type="hdr" sz="quarter"/>
          </p:nvPr>
        </p:nvSpPr>
        <p:spPr/>
        <p:txBody>
          <a:bodyPr/>
          <a:lstStyle/>
          <a:p>
            <a:r>
              <a:rPr lang="en-US" dirty="0"/>
              <a:t>Department for Children &amp; Families Updates</a:t>
            </a:r>
          </a:p>
        </p:txBody>
      </p:sp>
    </p:spTree>
    <p:extLst>
      <p:ext uri="{BB962C8B-B14F-4D97-AF65-F5344CB8AC3E}">
        <p14:creationId xmlns:p14="http://schemas.microsoft.com/office/powerpoint/2010/main" val="34883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for SFY24 is year to date to June 10, 2024.   SFY24 has experienced the fewest # of children entering care since 2006 given known historical data  </a:t>
            </a:r>
          </a:p>
        </p:txBody>
      </p:sp>
      <p:sp>
        <p:nvSpPr>
          <p:cNvPr id="4" name="Slide Number Placeholder 3"/>
          <p:cNvSpPr>
            <a:spLocks noGrp="1"/>
          </p:cNvSpPr>
          <p:nvPr>
            <p:ph type="sldNum" sz="quarter" idx="5"/>
          </p:nvPr>
        </p:nvSpPr>
        <p:spPr/>
        <p:txBody>
          <a:bodyPr/>
          <a:lstStyle/>
          <a:p>
            <a:fld id="{5EB19160-9495-4BA4-88D0-42E822DC51BF}" type="slidenum">
              <a:rPr lang="en-US" smtClean="0"/>
              <a:t>5</a:t>
            </a:fld>
            <a:endParaRPr lang="en-US" dirty="0"/>
          </a:p>
        </p:txBody>
      </p:sp>
      <p:sp>
        <p:nvSpPr>
          <p:cNvPr id="5" name="Date Placeholder 4">
            <a:extLst>
              <a:ext uri="{FF2B5EF4-FFF2-40B4-BE49-F238E27FC236}">
                <a16:creationId xmlns:a16="http://schemas.microsoft.com/office/drawing/2014/main" id="{547D4150-96F2-45E5-A0CD-BBF91669E118}"/>
              </a:ext>
            </a:extLst>
          </p:cNvPr>
          <p:cNvSpPr>
            <a:spLocks noGrp="1"/>
          </p:cNvSpPr>
          <p:nvPr>
            <p:ph type="dt" idx="1"/>
          </p:nvPr>
        </p:nvSpPr>
        <p:spPr/>
        <p:txBody>
          <a:bodyPr/>
          <a:lstStyle/>
          <a:p>
            <a:r>
              <a:rPr lang="en-US" dirty="0"/>
              <a:t>3/31/2023</a:t>
            </a:r>
          </a:p>
        </p:txBody>
      </p:sp>
      <p:sp>
        <p:nvSpPr>
          <p:cNvPr id="6" name="Header Placeholder 5">
            <a:extLst>
              <a:ext uri="{FF2B5EF4-FFF2-40B4-BE49-F238E27FC236}">
                <a16:creationId xmlns:a16="http://schemas.microsoft.com/office/drawing/2014/main" id="{28219342-39CF-47BC-AB4E-A5AC2BCDFD12}"/>
              </a:ext>
            </a:extLst>
          </p:cNvPr>
          <p:cNvSpPr>
            <a:spLocks noGrp="1"/>
          </p:cNvSpPr>
          <p:nvPr>
            <p:ph type="hdr" sz="quarter"/>
          </p:nvPr>
        </p:nvSpPr>
        <p:spPr/>
        <p:txBody>
          <a:bodyPr/>
          <a:lstStyle/>
          <a:p>
            <a:r>
              <a:rPr lang="en-US" dirty="0"/>
              <a:t>Department for Children &amp; Families Updates</a:t>
            </a:r>
          </a:p>
        </p:txBody>
      </p:sp>
    </p:spTree>
    <p:extLst>
      <p:ext uri="{BB962C8B-B14F-4D97-AF65-F5344CB8AC3E}">
        <p14:creationId xmlns:p14="http://schemas.microsoft.com/office/powerpoint/2010/main" val="424732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a:lnSpc>
                <a:spcPct val="90000"/>
              </a:lnSpc>
              <a:spcBef>
                <a:spcPts val="0"/>
              </a:spcBef>
              <a:spcAft>
                <a:spcPts val="600"/>
              </a:spcAft>
              <a:buFont typeface="Arial" panose="020B0604020202020204" pitchFamily="34" charset="0"/>
              <a:buChar char="•"/>
            </a:pPr>
            <a:r>
              <a:rPr lang="en-US" sz="1200" dirty="0"/>
              <a:t>Between FFY22 and FFY23, t</a:t>
            </a:r>
            <a:r>
              <a:rPr lang="en-US" sz="1200" dirty="0">
                <a:effectLst/>
              </a:rPr>
              <a:t>he National rate of entry into foster care </a:t>
            </a:r>
            <a:r>
              <a:rPr lang="en-US" sz="1200" dirty="0"/>
              <a:t>reduced from </a:t>
            </a:r>
            <a:r>
              <a:rPr lang="en-US" sz="1200" dirty="0">
                <a:effectLst/>
              </a:rPr>
              <a:t>2.37 to 2.22 per 1,000 child population. </a:t>
            </a:r>
          </a:p>
          <a:p>
            <a:pPr marL="457200" marR="0" indent="-228600" algn="l">
              <a:lnSpc>
                <a:spcPct val="90000"/>
              </a:lnSpc>
              <a:spcBef>
                <a:spcPts val="0"/>
              </a:spcBef>
              <a:spcAft>
                <a:spcPts val="600"/>
              </a:spcAft>
              <a:buFont typeface="Arial" panose="020B0604020202020204" pitchFamily="34" charset="0"/>
              <a:buChar char="•"/>
            </a:pPr>
            <a:r>
              <a:rPr lang="en-US" sz="1200" dirty="0">
                <a:effectLst/>
              </a:rPr>
              <a:t>Kansas also reduced </a:t>
            </a:r>
            <a:r>
              <a:rPr lang="en-US" sz="1200" dirty="0"/>
              <a:t>the rate of entry into care in that timeframe from </a:t>
            </a:r>
            <a:r>
              <a:rPr lang="en-US" sz="1200" dirty="0">
                <a:effectLst/>
              </a:rPr>
              <a:t>4.36 to 3.84 per 1,000 child population. </a:t>
            </a:r>
          </a:p>
          <a:p>
            <a:pPr marL="457200" marR="0" indent="-228600" algn="l">
              <a:lnSpc>
                <a:spcPct val="90000"/>
              </a:lnSpc>
              <a:spcBef>
                <a:spcPts val="0"/>
              </a:spcBef>
              <a:spcAft>
                <a:spcPts val="600"/>
              </a:spcAft>
              <a:buFont typeface="Arial" panose="020B0604020202020204" pitchFamily="34" charset="0"/>
              <a:buChar char="•"/>
            </a:pPr>
            <a:r>
              <a:rPr lang="en-US" sz="1200" dirty="0">
                <a:effectLst/>
              </a:rPr>
              <a:t>Kansas ranks 46 of 52 jurisdiction for the rate of entry into care.</a:t>
            </a:r>
          </a:p>
        </p:txBody>
      </p:sp>
      <p:sp>
        <p:nvSpPr>
          <p:cNvPr id="4" name="Slide Number Placeholder 3"/>
          <p:cNvSpPr>
            <a:spLocks noGrp="1"/>
          </p:cNvSpPr>
          <p:nvPr>
            <p:ph type="sldNum" sz="quarter" idx="5"/>
          </p:nvPr>
        </p:nvSpPr>
        <p:spPr/>
        <p:txBody>
          <a:bodyPr/>
          <a:lstStyle/>
          <a:p>
            <a:fld id="{5EB19160-9495-4BA4-88D0-42E822DC51BF}" type="slidenum">
              <a:rPr lang="en-US" smtClean="0"/>
              <a:t>6</a:t>
            </a:fld>
            <a:endParaRPr lang="en-US" dirty="0"/>
          </a:p>
        </p:txBody>
      </p:sp>
    </p:spTree>
    <p:extLst>
      <p:ext uri="{BB962C8B-B14F-4D97-AF65-F5344CB8AC3E}">
        <p14:creationId xmlns:p14="http://schemas.microsoft.com/office/powerpoint/2010/main" val="419997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year since SFY2020, more children have ended their time in foster care ( left foster care) than started foster care. </a:t>
            </a:r>
          </a:p>
        </p:txBody>
      </p:sp>
      <p:sp>
        <p:nvSpPr>
          <p:cNvPr id="4" name="Slide Number Placeholder 3"/>
          <p:cNvSpPr>
            <a:spLocks noGrp="1"/>
          </p:cNvSpPr>
          <p:nvPr>
            <p:ph type="sldNum" sz="quarter" idx="5"/>
          </p:nvPr>
        </p:nvSpPr>
        <p:spPr/>
        <p:txBody>
          <a:bodyPr/>
          <a:lstStyle/>
          <a:p>
            <a:fld id="{5EB19160-9495-4BA4-88D0-42E822DC51BF}" type="slidenum">
              <a:rPr lang="en-US" smtClean="0"/>
              <a:t>8</a:t>
            </a:fld>
            <a:endParaRPr lang="en-US" dirty="0"/>
          </a:p>
        </p:txBody>
      </p:sp>
      <p:sp>
        <p:nvSpPr>
          <p:cNvPr id="5" name="Date Placeholder 4">
            <a:extLst>
              <a:ext uri="{FF2B5EF4-FFF2-40B4-BE49-F238E27FC236}">
                <a16:creationId xmlns:a16="http://schemas.microsoft.com/office/drawing/2014/main" id="{20BE244F-5173-4914-8A28-AB454E985AA6}"/>
              </a:ext>
            </a:extLst>
          </p:cNvPr>
          <p:cNvSpPr>
            <a:spLocks noGrp="1"/>
          </p:cNvSpPr>
          <p:nvPr>
            <p:ph type="dt" idx="1"/>
          </p:nvPr>
        </p:nvSpPr>
        <p:spPr/>
        <p:txBody>
          <a:bodyPr/>
          <a:lstStyle/>
          <a:p>
            <a:r>
              <a:rPr lang="en-US" dirty="0"/>
              <a:t>3/31/2023</a:t>
            </a:r>
          </a:p>
        </p:txBody>
      </p:sp>
      <p:sp>
        <p:nvSpPr>
          <p:cNvPr id="6" name="Header Placeholder 5">
            <a:extLst>
              <a:ext uri="{FF2B5EF4-FFF2-40B4-BE49-F238E27FC236}">
                <a16:creationId xmlns:a16="http://schemas.microsoft.com/office/drawing/2014/main" id="{DEE0B1B8-4CE6-403D-9AB9-C871950C741E}"/>
              </a:ext>
            </a:extLst>
          </p:cNvPr>
          <p:cNvSpPr>
            <a:spLocks noGrp="1"/>
          </p:cNvSpPr>
          <p:nvPr>
            <p:ph type="hdr" sz="quarter"/>
          </p:nvPr>
        </p:nvSpPr>
        <p:spPr/>
        <p:txBody>
          <a:bodyPr/>
          <a:lstStyle/>
          <a:p>
            <a:r>
              <a:rPr lang="en-US" dirty="0"/>
              <a:t>Department for Children &amp; Families Updates</a:t>
            </a:r>
          </a:p>
        </p:txBody>
      </p:sp>
    </p:spTree>
    <p:extLst>
      <p:ext uri="{BB962C8B-B14F-4D97-AF65-F5344CB8AC3E}">
        <p14:creationId xmlns:p14="http://schemas.microsoft.com/office/powerpoint/2010/main" val="26716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March 2023 updated with March 2024 data  - New chart type added Spring 2023 in case we want to use it </a:t>
            </a:r>
          </a:p>
        </p:txBody>
      </p:sp>
      <p:sp>
        <p:nvSpPr>
          <p:cNvPr id="4" name="Slide Number Placeholder 3"/>
          <p:cNvSpPr>
            <a:spLocks noGrp="1"/>
          </p:cNvSpPr>
          <p:nvPr>
            <p:ph type="sldNum" sz="quarter" idx="5"/>
          </p:nvPr>
        </p:nvSpPr>
        <p:spPr/>
        <p:txBody>
          <a:bodyPr/>
          <a:lstStyle/>
          <a:p>
            <a:fld id="{5EB19160-9495-4BA4-88D0-42E822DC51BF}" type="slidenum">
              <a:rPr lang="en-US" smtClean="0"/>
              <a:t>9</a:t>
            </a:fld>
            <a:endParaRPr lang="en-US" dirty="0"/>
          </a:p>
        </p:txBody>
      </p:sp>
      <p:sp>
        <p:nvSpPr>
          <p:cNvPr id="5" name="Date Placeholder 4">
            <a:extLst>
              <a:ext uri="{FF2B5EF4-FFF2-40B4-BE49-F238E27FC236}">
                <a16:creationId xmlns:a16="http://schemas.microsoft.com/office/drawing/2014/main" id="{547D4150-96F2-45E5-A0CD-BBF91669E118}"/>
              </a:ext>
            </a:extLst>
          </p:cNvPr>
          <p:cNvSpPr>
            <a:spLocks noGrp="1"/>
          </p:cNvSpPr>
          <p:nvPr>
            <p:ph type="dt" idx="1"/>
          </p:nvPr>
        </p:nvSpPr>
        <p:spPr/>
        <p:txBody>
          <a:bodyPr/>
          <a:lstStyle/>
          <a:p>
            <a:r>
              <a:rPr lang="en-US" dirty="0"/>
              <a:t>3/31/2023</a:t>
            </a:r>
          </a:p>
        </p:txBody>
      </p:sp>
      <p:sp>
        <p:nvSpPr>
          <p:cNvPr id="6" name="Header Placeholder 5">
            <a:extLst>
              <a:ext uri="{FF2B5EF4-FFF2-40B4-BE49-F238E27FC236}">
                <a16:creationId xmlns:a16="http://schemas.microsoft.com/office/drawing/2014/main" id="{28219342-39CF-47BC-AB4E-A5AC2BCDFD12}"/>
              </a:ext>
            </a:extLst>
          </p:cNvPr>
          <p:cNvSpPr>
            <a:spLocks noGrp="1"/>
          </p:cNvSpPr>
          <p:nvPr>
            <p:ph type="hdr" sz="quarter"/>
          </p:nvPr>
        </p:nvSpPr>
        <p:spPr/>
        <p:txBody>
          <a:bodyPr/>
          <a:lstStyle/>
          <a:p>
            <a:r>
              <a:rPr lang="en-US" dirty="0"/>
              <a:t>Department for Children &amp; Families Updates</a:t>
            </a:r>
          </a:p>
        </p:txBody>
      </p:sp>
    </p:spTree>
    <p:extLst>
      <p:ext uri="{BB962C8B-B14F-4D97-AF65-F5344CB8AC3E}">
        <p14:creationId xmlns:p14="http://schemas.microsoft.com/office/powerpoint/2010/main" val="1936687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 March 2023  - New chart type added Spring 2023 in case we want to use it </a:t>
            </a:r>
          </a:p>
        </p:txBody>
      </p:sp>
      <p:sp>
        <p:nvSpPr>
          <p:cNvPr id="4" name="Slide Number Placeholder 3"/>
          <p:cNvSpPr>
            <a:spLocks noGrp="1"/>
          </p:cNvSpPr>
          <p:nvPr>
            <p:ph type="sldNum" sz="quarter" idx="5"/>
          </p:nvPr>
        </p:nvSpPr>
        <p:spPr/>
        <p:txBody>
          <a:bodyPr/>
          <a:lstStyle/>
          <a:p>
            <a:fld id="{5EB19160-9495-4BA4-88D0-42E822DC51BF}" type="slidenum">
              <a:rPr lang="en-US" smtClean="0"/>
              <a:t>10</a:t>
            </a:fld>
            <a:endParaRPr lang="en-US" dirty="0"/>
          </a:p>
        </p:txBody>
      </p:sp>
      <p:sp>
        <p:nvSpPr>
          <p:cNvPr id="5" name="Date Placeholder 4">
            <a:extLst>
              <a:ext uri="{FF2B5EF4-FFF2-40B4-BE49-F238E27FC236}">
                <a16:creationId xmlns:a16="http://schemas.microsoft.com/office/drawing/2014/main" id="{547D4150-96F2-45E5-A0CD-BBF91669E118}"/>
              </a:ext>
            </a:extLst>
          </p:cNvPr>
          <p:cNvSpPr>
            <a:spLocks noGrp="1"/>
          </p:cNvSpPr>
          <p:nvPr>
            <p:ph type="dt" idx="1"/>
          </p:nvPr>
        </p:nvSpPr>
        <p:spPr/>
        <p:txBody>
          <a:bodyPr/>
          <a:lstStyle/>
          <a:p>
            <a:r>
              <a:rPr lang="en-US" dirty="0"/>
              <a:t>3/31/2023</a:t>
            </a:r>
          </a:p>
        </p:txBody>
      </p:sp>
      <p:sp>
        <p:nvSpPr>
          <p:cNvPr id="6" name="Header Placeholder 5">
            <a:extLst>
              <a:ext uri="{FF2B5EF4-FFF2-40B4-BE49-F238E27FC236}">
                <a16:creationId xmlns:a16="http://schemas.microsoft.com/office/drawing/2014/main" id="{28219342-39CF-47BC-AB4E-A5AC2BCDFD12}"/>
              </a:ext>
            </a:extLst>
          </p:cNvPr>
          <p:cNvSpPr>
            <a:spLocks noGrp="1"/>
          </p:cNvSpPr>
          <p:nvPr>
            <p:ph type="hdr" sz="quarter"/>
          </p:nvPr>
        </p:nvSpPr>
        <p:spPr/>
        <p:txBody>
          <a:bodyPr/>
          <a:lstStyle/>
          <a:p>
            <a:r>
              <a:rPr lang="en-US" dirty="0"/>
              <a:t>Department for Children &amp; Families Updates</a:t>
            </a:r>
          </a:p>
        </p:txBody>
      </p:sp>
    </p:spTree>
    <p:extLst>
      <p:ext uri="{BB962C8B-B14F-4D97-AF65-F5344CB8AC3E}">
        <p14:creationId xmlns:p14="http://schemas.microsoft.com/office/powerpoint/2010/main" val="1702315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06A54AA1-E17C-4785-A71E-F59F0A1C261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50" y="1282"/>
            <a:ext cx="12189720" cy="6856718"/>
          </a:xfrm>
          <a:prstGeom prst="rect">
            <a:avLst/>
          </a:prstGeom>
        </p:spPr>
      </p:pic>
      <p:sp>
        <p:nvSpPr>
          <p:cNvPr id="2" name="Title 1">
            <a:extLst>
              <a:ext uri="{FF2B5EF4-FFF2-40B4-BE49-F238E27FC236}">
                <a16:creationId xmlns:a16="http://schemas.microsoft.com/office/drawing/2014/main" id="{41871739-44A9-4DCA-AA61-683F33CD8DDF}"/>
              </a:ext>
            </a:extLst>
          </p:cNvPr>
          <p:cNvSpPr>
            <a:spLocks noGrp="1"/>
          </p:cNvSpPr>
          <p:nvPr>
            <p:ph type="title" hasCustomPrompt="1"/>
          </p:nvPr>
        </p:nvSpPr>
        <p:spPr>
          <a:xfrm>
            <a:off x="838200" y="1919111"/>
            <a:ext cx="10515600" cy="1577623"/>
          </a:xfrm>
          <a:prstGeom prst="rect">
            <a:avLst/>
          </a:prstGeom>
        </p:spPr>
        <p:txBody>
          <a:bodyPr anchor="b">
            <a:normAutofit/>
          </a:bodyPr>
          <a:lstStyle>
            <a:lvl1pPr algn="ctr">
              <a:defRPr sz="6600"/>
            </a:lvl1pPr>
          </a:lstStyle>
          <a:p>
            <a:r>
              <a:rPr lang="en-US"/>
              <a:t>TITLE PAGE</a:t>
            </a:r>
          </a:p>
        </p:txBody>
      </p:sp>
      <p:cxnSp>
        <p:nvCxnSpPr>
          <p:cNvPr id="10" name="Straight Connector 9">
            <a:extLst>
              <a:ext uri="{FF2B5EF4-FFF2-40B4-BE49-F238E27FC236}">
                <a16:creationId xmlns:a16="http://schemas.microsoft.com/office/drawing/2014/main" id="{80DB321B-3CA4-4B77-8037-8277A6D07CB1}"/>
              </a:ext>
            </a:extLst>
          </p:cNvPr>
          <p:cNvCxnSpPr/>
          <p:nvPr userDrawn="1"/>
        </p:nvCxnSpPr>
        <p:spPr>
          <a:xfrm>
            <a:off x="5096934" y="3702756"/>
            <a:ext cx="1998133" cy="0"/>
          </a:xfrm>
          <a:prstGeom prst="line">
            <a:avLst/>
          </a:prstGeom>
        </p:spPr>
        <p:style>
          <a:lnRef idx="1">
            <a:schemeClr val="accent2"/>
          </a:lnRef>
          <a:fillRef idx="0">
            <a:schemeClr val="accent2"/>
          </a:fillRef>
          <a:effectRef idx="0">
            <a:schemeClr val="accent2"/>
          </a:effectRef>
          <a:fontRef idx="minor">
            <a:schemeClr val="tx1"/>
          </a:fontRef>
        </p:style>
      </p:cxnSp>
      <p:sp>
        <p:nvSpPr>
          <p:cNvPr id="12" name="Text Placeholder 11">
            <a:extLst>
              <a:ext uri="{FF2B5EF4-FFF2-40B4-BE49-F238E27FC236}">
                <a16:creationId xmlns:a16="http://schemas.microsoft.com/office/drawing/2014/main" id="{79D38224-0CB0-4584-A077-C08BFD843023}"/>
              </a:ext>
            </a:extLst>
          </p:cNvPr>
          <p:cNvSpPr>
            <a:spLocks noGrp="1"/>
          </p:cNvSpPr>
          <p:nvPr>
            <p:ph type="body" sz="quarter" idx="10" hasCustomPrompt="1"/>
          </p:nvPr>
        </p:nvSpPr>
        <p:spPr>
          <a:xfrm>
            <a:off x="2528711" y="3940526"/>
            <a:ext cx="7134578" cy="462139"/>
          </a:xfrm>
          <a:prstGeom prst="rect">
            <a:avLst/>
          </a:prstGeom>
        </p:spPr>
        <p:txBody>
          <a:bodyPr>
            <a:normAutofit/>
          </a:bodyPr>
          <a:lstStyle>
            <a:lvl1pPr algn="ctr">
              <a:defRPr sz="2000">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COMMITTEE |  NAME | 1.1.2024</a:t>
            </a:r>
          </a:p>
        </p:txBody>
      </p:sp>
      <p:pic>
        <p:nvPicPr>
          <p:cNvPr id="3" name="Picture 2" descr="Logo, company name&#10;&#10;Description automatically generated">
            <a:extLst>
              <a:ext uri="{FF2B5EF4-FFF2-40B4-BE49-F238E27FC236}">
                <a16:creationId xmlns:a16="http://schemas.microsoft.com/office/drawing/2014/main" id="{87E9BFBC-9C5D-C62E-E81F-F0534B5517F0}"/>
              </a:ext>
            </a:extLst>
          </p:cNvPr>
          <p:cNvPicPr>
            <a:picLocks noChangeAspect="1"/>
          </p:cNvPicPr>
          <p:nvPr userDrawn="1"/>
        </p:nvPicPr>
        <p:blipFill>
          <a:blip r:embed="rId3">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Tree>
    <p:extLst>
      <p:ext uri="{BB962C8B-B14F-4D97-AF65-F5344CB8AC3E}">
        <p14:creationId xmlns:p14="http://schemas.microsoft.com/office/powerpoint/2010/main" val="109894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7014A4FE-4F53-4517-9DCE-60B904388699}"/>
              </a:ext>
            </a:extLst>
          </p:cNvPr>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Tree>
    <p:extLst>
      <p:ext uri="{BB962C8B-B14F-4D97-AF65-F5344CB8AC3E}">
        <p14:creationId xmlns:p14="http://schemas.microsoft.com/office/powerpoint/2010/main" val="348060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4" name="Content Placeholder 3">
            <a:extLst>
              <a:ext uri="{FF2B5EF4-FFF2-40B4-BE49-F238E27FC236}">
                <a16:creationId xmlns:a16="http://schemas.microsoft.com/office/drawing/2014/main" id="{49EEFA79-91AD-4ADA-842F-13BFEC11083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30" y="1282"/>
            <a:ext cx="12189720" cy="6856718"/>
          </a:xfrm>
          <a:prstGeom prst="rect">
            <a:avLst/>
          </a:prstGeom>
        </p:spPr>
      </p:pic>
      <p:pic>
        <p:nvPicPr>
          <p:cNvPr id="20" name="Picture 19" descr="Logo, company name&#10;&#10;Description automatically generated">
            <a:extLst>
              <a:ext uri="{FF2B5EF4-FFF2-40B4-BE49-F238E27FC236}">
                <a16:creationId xmlns:a16="http://schemas.microsoft.com/office/drawing/2014/main" id="{B3B4B4A8-48C3-4295-8228-987279B28B45}"/>
              </a:ext>
            </a:extLst>
          </p:cNvPr>
          <p:cNvPicPr>
            <a:picLocks noChangeAspect="1"/>
          </p:cNvPicPr>
          <p:nvPr userDrawn="1"/>
        </p:nvPicPr>
        <p:blipFill>
          <a:blip r:embed="rId3">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
        <p:nvSpPr>
          <p:cNvPr id="8" name="Rectangle 7">
            <a:extLst>
              <a:ext uri="{FF2B5EF4-FFF2-40B4-BE49-F238E27FC236}">
                <a16:creationId xmlns:a16="http://schemas.microsoft.com/office/drawing/2014/main" id="{1037E68D-CF8B-41D6-9676-6C28A25419CE}"/>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0B943A3-5DE5-4172-9117-1AA4141B1292}"/>
              </a:ext>
            </a:extLst>
          </p:cNvPr>
          <p:cNvSpPr>
            <a:spLocks noGrp="1"/>
          </p:cNvSpPr>
          <p:nvPr>
            <p:ph type="sldNum" sz="quarter" idx="12"/>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sp>
        <p:nvSpPr>
          <p:cNvPr id="41" name="Text Placeholder 40">
            <a:extLst>
              <a:ext uri="{FF2B5EF4-FFF2-40B4-BE49-F238E27FC236}">
                <a16:creationId xmlns:a16="http://schemas.microsoft.com/office/drawing/2014/main" id="{D053ED81-97E8-467B-8CD4-A01C72545AAA}"/>
              </a:ext>
            </a:extLst>
          </p:cNvPr>
          <p:cNvSpPr>
            <a:spLocks noGrp="1"/>
          </p:cNvSpPr>
          <p:nvPr>
            <p:ph type="body" sz="quarter" idx="21" hasCustomPrompt="1"/>
          </p:nvPr>
        </p:nvSpPr>
        <p:spPr>
          <a:xfrm>
            <a:off x="838200" y="1938338"/>
            <a:ext cx="4546600" cy="3863975"/>
          </a:xfrm>
          <a:prstGeom prst="rect">
            <a:avLst/>
          </a:prstGeom>
        </p:spPr>
        <p:txBody>
          <a:bodyPr>
            <a:noAutofit/>
          </a:bodyPr>
          <a:lstStyle>
            <a:lvl1pPr marL="0" indent="0">
              <a:buFontTx/>
              <a:buNone/>
              <a:defRPr sz="1800"/>
            </a:lvl1pPr>
          </a:lstStyle>
          <a:p>
            <a:r>
              <a:rPr lang="en-US" sz="2000"/>
              <a:t>A slide for one medium sized image.</a:t>
            </a:r>
          </a:p>
          <a:p>
            <a:r>
              <a:rPr lang="en-US" sz="2000"/>
              <a:t>TED Talk presenters use almost exclusively </a:t>
            </a:r>
            <a:r>
              <a:rPr lang="en-US" sz="2000" i="1" u="heavy">
                <a:uFill>
                  <a:solidFill>
                    <a:schemeClr val="tx1"/>
                  </a:solidFill>
                </a:uFill>
              </a:rPr>
              <a:t>images</a:t>
            </a:r>
            <a:r>
              <a:rPr lang="en-US" sz="2000"/>
              <a:t> in their presentations. </a:t>
            </a:r>
          </a:p>
          <a:p>
            <a:r>
              <a:rPr lang="en-US" sz="2000"/>
              <a:t>The rest of the information is spoken by the presenter and is supplemented with </a:t>
            </a:r>
            <a:r>
              <a:rPr lang="en-US" sz="2000" i="1" u="heavy">
                <a:uFill>
                  <a:solidFill>
                    <a:schemeClr val="tx1"/>
                  </a:solidFill>
                </a:uFill>
              </a:rPr>
              <a:t>additional resources</a:t>
            </a:r>
            <a:r>
              <a:rPr lang="en-US" sz="2000">
                <a:uFill>
                  <a:solidFill>
                    <a:schemeClr val="tx1"/>
                  </a:solidFill>
                </a:uFill>
              </a:rPr>
              <a:t> </a:t>
            </a:r>
            <a:r>
              <a:rPr lang="en-US" sz="2000"/>
              <a:t>like handouts or links to more information.</a:t>
            </a:r>
          </a:p>
        </p:txBody>
      </p:sp>
      <p:sp>
        <p:nvSpPr>
          <p:cNvPr id="17" name="Picture Placeholder 2">
            <a:extLst>
              <a:ext uri="{FF2B5EF4-FFF2-40B4-BE49-F238E27FC236}">
                <a16:creationId xmlns:a16="http://schemas.microsoft.com/office/drawing/2014/main" id="{F6C6516B-C60D-4FB6-93B3-CDD6E4C24580}"/>
              </a:ext>
            </a:extLst>
          </p:cNvPr>
          <p:cNvSpPr>
            <a:spLocks noGrp="1"/>
          </p:cNvSpPr>
          <p:nvPr>
            <p:ph type="pic" sz="quarter" idx="16"/>
          </p:nvPr>
        </p:nvSpPr>
        <p:spPr>
          <a:xfrm>
            <a:off x="5621868" y="1938338"/>
            <a:ext cx="6084710" cy="3863975"/>
          </a:xfrm>
          <a:prstGeom prst="rect">
            <a:avLst/>
          </a:prstGeom>
          <a:ln w="38100">
            <a:solidFill>
              <a:schemeClr val="accent2"/>
            </a:solidFill>
          </a:ln>
        </p:spPr>
      </p:sp>
      <p:sp>
        <p:nvSpPr>
          <p:cNvPr id="3" name="Title 1">
            <a:extLst>
              <a:ext uri="{FF2B5EF4-FFF2-40B4-BE49-F238E27FC236}">
                <a16:creationId xmlns:a16="http://schemas.microsoft.com/office/drawing/2014/main" id="{512C9454-0A95-942A-4B1E-989ABE4F5D5A}"/>
              </a:ext>
            </a:extLst>
          </p:cNvPr>
          <p:cNvSpPr>
            <a:spLocks noGrp="1"/>
          </p:cNvSpPr>
          <p:nvPr>
            <p:ph type="title" hasCustomPrompt="1"/>
          </p:nvPr>
        </p:nvSpPr>
        <p:spPr>
          <a:xfrm>
            <a:off x="444499" y="394467"/>
            <a:ext cx="10515600" cy="859415"/>
          </a:xfrm>
          <a:prstGeom prst="rect">
            <a:avLst/>
          </a:prstGeom>
        </p:spPr>
        <p:txBody>
          <a:bodyPr>
            <a:normAutofit/>
          </a:bodyPr>
          <a:lstStyle>
            <a:lvl1pPr>
              <a:defRPr sz="5000"/>
            </a:lvl1pPr>
          </a:lstStyle>
          <a:p>
            <a:r>
              <a:rPr lang="en-US"/>
              <a:t>SLIDE TITLE</a:t>
            </a:r>
          </a:p>
        </p:txBody>
      </p:sp>
    </p:spTree>
    <p:extLst>
      <p:ext uri="{BB962C8B-B14F-4D97-AF65-F5344CB8AC3E}">
        <p14:creationId xmlns:p14="http://schemas.microsoft.com/office/powerpoint/2010/main" val="2606451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0" name="Picture 19" descr="Logo, company name&#10;&#10;Description automatically generated">
            <a:extLst>
              <a:ext uri="{FF2B5EF4-FFF2-40B4-BE49-F238E27FC236}">
                <a16:creationId xmlns:a16="http://schemas.microsoft.com/office/drawing/2014/main" id="{B3B4B4A8-48C3-4295-8228-987279B28B45}"/>
              </a:ext>
            </a:extLst>
          </p:cNvPr>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
        <p:nvSpPr>
          <p:cNvPr id="8" name="Rectangle 7">
            <a:extLst>
              <a:ext uri="{FF2B5EF4-FFF2-40B4-BE49-F238E27FC236}">
                <a16:creationId xmlns:a16="http://schemas.microsoft.com/office/drawing/2014/main" id="{1037E68D-CF8B-41D6-9676-6C28A25419CE}"/>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0B943A3-5DE5-4172-9117-1AA4141B1292}"/>
              </a:ext>
            </a:extLst>
          </p:cNvPr>
          <p:cNvSpPr>
            <a:spLocks noGrp="1"/>
          </p:cNvSpPr>
          <p:nvPr>
            <p:ph type="sldNum" sz="quarter" idx="12"/>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sp>
        <p:nvSpPr>
          <p:cNvPr id="41" name="Text Placeholder 40">
            <a:extLst>
              <a:ext uri="{FF2B5EF4-FFF2-40B4-BE49-F238E27FC236}">
                <a16:creationId xmlns:a16="http://schemas.microsoft.com/office/drawing/2014/main" id="{D053ED81-97E8-467B-8CD4-A01C72545AAA}"/>
              </a:ext>
            </a:extLst>
          </p:cNvPr>
          <p:cNvSpPr>
            <a:spLocks noGrp="1"/>
          </p:cNvSpPr>
          <p:nvPr>
            <p:ph type="body" sz="quarter" idx="21" hasCustomPrompt="1"/>
          </p:nvPr>
        </p:nvSpPr>
        <p:spPr>
          <a:xfrm>
            <a:off x="838200" y="1938338"/>
            <a:ext cx="5257800" cy="3863975"/>
          </a:xfrm>
          <a:prstGeom prst="rect">
            <a:avLst/>
          </a:prstGeom>
        </p:spPr>
        <p:txBody>
          <a:bodyPr>
            <a:noAutofit/>
          </a:bodyPr>
          <a:lstStyle>
            <a:lvl1pPr marL="0" indent="0">
              <a:buFontTx/>
              <a:buNone/>
              <a:defRPr sz="1800"/>
            </a:lvl1pPr>
          </a:lstStyle>
          <a:p>
            <a:r>
              <a:rPr lang="en-US" sz="2000"/>
              <a:t>Simple layouts for organizing text and images.</a:t>
            </a:r>
          </a:p>
        </p:txBody>
      </p:sp>
      <p:sp>
        <p:nvSpPr>
          <p:cNvPr id="17" name="Picture Placeholder 2">
            <a:extLst>
              <a:ext uri="{FF2B5EF4-FFF2-40B4-BE49-F238E27FC236}">
                <a16:creationId xmlns:a16="http://schemas.microsoft.com/office/drawing/2014/main" id="{F6C6516B-C60D-4FB6-93B3-CDD6E4C24580}"/>
              </a:ext>
            </a:extLst>
          </p:cNvPr>
          <p:cNvSpPr>
            <a:spLocks noGrp="1"/>
          </p:cNvSpPr>
          <p:nvPr>
            <p:ph type="pic" sz="quarter" idx="16"/>
          </p:nvPr>
        </p:nvSpPr>
        <p:spPr>
          <a:xfrm>
            <a:off x="6502401" y="1790911"/>
            <a:ext cx="4114800" cy="4114800"/>
          </a:xfrm>
          <a:prstGeom prst="ellipse">
            <a:avLst/>
          </a:prstGeom>
          <a:ln w="38100">
            <a:solidFill>
              <a:schemeClr val="accent2"/>
            </a:solidFill>
          </a:ln>
        </p:spPr>
      </p:sp>
      <p:sp>
        <p:nvSpPr>
          <p:cNvPr id="3" name="Title 1">
            <a:extLst>
              <a:ext uri="{FF2B5EF4-FFF2-40B4-BE49-F238E27FC236}">
                <a16:creationId xmlns:a16="http://schemas.microsoft.com/office/drawing/2014/main" id="{6223A9C6-C8E2-C5A1-C67B-145AD559570A}"/>
              </a:ext>
            </a:extLst>
          </p:cNvPr>
          <p:cNvSpPr>
            <a:spLocks noGrp="1"/>
          </p:cNvSpPr>
          <p:nvPr>
            <p:ph type="title" hasCustomPrompt="1"/>
          </p:nvPr>
        </p:nvSpPr>
        <p:spPr>
          <a:xfrm>
            <a:off x="444499" y="394467"/>
            <a:ext cx="10515600" cy="859415"/>
          </a:xfrm>
          <a:prstGeom prst="rect">
            <a:avLst/>
          </a:prstGeom>
        </p:spPr>
        <p:txBody>
          <a:bodyPr>
            <a:normAutofit/>
          </a:bodyPr>
          <a:lstStyle>
            <a:lvl1pPr>
              <a:defRPr sz="5000"/>
            </a:lvl1pPr>
          </a:lstStyle>
          <a:p>
            <a:r>
              <a:rPr lang="en-US"/>
              <a:t>ROUND IMAGE</a:t>
            </a:r>
          </a:p>
        </p:txBody>
      </p:sp>
    </p:spTree>
    <p:extLst>
      <p:ext uri="{BB962C8B-B14F-4D97-AF65-F5344CB8AC3E}">
        <p14:creationId xmlns:p14="http://schemas.microsoft.com/office/powerpoint/2010/main" val="425092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20" name="Picture 19" descr="Logo, company name&#10;&#10;Description automatically generated">
            <a:extLst>
              <a:ext uri="{FF2B5EF4-FFF2-40B4-BE49-F238E27FC236}">
                <a16:creationId xmlns:a16="http://schemas.microsoft.com/office/drawing/2014/main" id="{B3B4B4A8-48C3-4295-8228-987279B28B45}"/>
              </a:ext>
            </a:extLst>
          </p:cNvPr>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
        <p:nvSpPr>
          <p:cNvPr id="8" name="Rectangle 7">
            <a:extLst>
              <a:ext uri="{FF2B5EF4-FFF2-40B4-BE49-F238E27FC236}">
                <a16:creationId xmlns:a16="http://schemas.microsoft.com/office/drawing/2014/main" id="{1037E68D-CF8B-41D6-9676-6C28A25419CE}"/>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0B943A3-5DE5-4172-9117-1AA4141B1292}"/>
              </a:ext>
            </a:extLst>
          </p:cNvPr>
          <p:cNvSpPr>
            <a:spLocks noGrp="1"/>
          </p:cNvSpPr>
          <p:nvPr>
            <p:ph type="sldNum" sz="quarter" idx="12"/>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sp>
        <p:nvSpPr>
          <p:cNvPr id="41" name="Text Placeholder 40">
            <a:extLst>
              <a:ext uri="{FF2B5EF4-FFF2-40B4-BE49-F238E27FC236}">
                <a16:creationId xmlns:a16="http://schemas.microsoft.com/office/drawing/2014/main" id="{D053ED81-97E8-467B-8CD4-A01C72545AAA}"/>
              </a:ext>
            </a:extLst>
          </p:cNvPr>
          <p:cNvSpPr>
            <a:spLocks noGrp="1"/>
          </p:cNvSpPr>
          <p:nvPr>
            <p:ph type="body" sz="quarter" idx="21" hasCustomPrompt="1"/>
          </p:nvPr>
        </p:nvSpPr>
        <p:spPr>
          <a:xfrm>
            <a:off x="838200" y="2009423"/>
            <a:ext cx="5257800" cy="1419578"/>
          </a:xfrm>
          <a:prstGeom prst="rect">
            <a:avLst/>
          </a:prstGeom>
        </p:spPr>
        <p:txBody>
          <a:bodyPr>
            <a:noAutofit/>
          </a:bodyPr>
          <a:lstStyle>
            <a:lvl1pPr marL="0" indent="0">
              <a:buFontTx/>
              <a:buNone/>
              <a:defRPr sz="1800">
                <a:latin typeface="+mj-lt"/>
              </a:defRPr>
            </a:lvl1pPr>
          </a:lstStyle>
          <a:p>
            <a:r>
              <a:rPr lang="en-US" sz="2000"/>
              <a:t>“SELF CARE ISN’T SELFISH. IT’S SELF ESTEEM.”</a:t>
            </a:r>
          </a:p>
        </p:txBody>
      </p:sp>
      <p:sp>
        <p:nvSpPr>
          <p:cNvPr id="17" name="Picture Placeholder 2">
            <a:extLst>
              <a:ext uri="{FF2B5EF4-FFF2-40B4-BE49-F238E27FC236}">
                <a16:creationId xmlns:a16="http://schemas.microsoft.com/office/drawing/2014/main" id="{F6C6516B-C60D-4FB6-93B3-CDD6E4C24580}"/>
              </a:ext>
            </a:extLst>
          </p:cNvPr>
          <p:cNvSpPr>
            <a:spLocks noGrp="1"/>
          </p:cNvSpPr>
          <p:nvPr>
            <p:ph type="pic" sz="quarter" idx="16"/>
          </p:nvPr>
        </p:nvSpPr>
        <p:spPr>
          <a:xfrm>
            <a:off x="6502401" y="1790911"/>
            <a:ext cx="4114800" cy="4114800"/>
          </a:xfrm>
          <a:prstGeom prst="ellipse">
            <a:avLst/>
          </a:prstGeom>
          <a:ln w="38100">
            <a:solidFill>
              <a:schemeClr val="accent2"/>
            </a:solidFill>
          </a:ln>
        </p:spPr>
      </p:sp>
      <p:sp>
        <p:nvSpPr>
          <p:cNvPr id="4" name="Text Placeholder 3">
            <a:extLst>
              <a:ext uri="{FF2B5EF4-FFF2-40B4-BE49-F238E27FC236}">
                <a16:creationId xmlns:a16="http://schemas.microsoft.com/office/drawing/2014/main" id="{CFAD668C-A89D-48D8-A583-9ED01863DE4D}"/>
              </a:ext>
            </a:extLst>
          </p:cNvPr>
          <p:cNvSpPr>
            <a:spLocks noGrp="1"/>
          </p:cNvSpPr>
          <p:nvPr>
            <p:ph type="body" sz="quarter" idx="22" hasCustomPrompt="1"/>
          </p:nvPr>
        </p:nvSpPr>
        <p:spPr>
          <a:xfrm>
            <a:off x="838200" y="3623733"/>
            <a:ext cx="5257800" cy="2178580"/>
          </a:xfrm>
          <a:prstGeom prst="rect">
            <a:avLst/>
          </a:prstGeom>
        </p:spPr>
        <p:txBody>
          <a:bodyPr/>
          <a:lstStyle>
            <a:lvl1pPr>
              <a:defRPr/>
            </a:lvl1pPr>
          </a:lstStyle>
          <a:p>
            <a:pPr lvl="0"/>
            <a:r>
              <a:rPr lang="en-US"/>
              <a:t>-Ashley Judd</a:t>
            </a:r>
          </a:p>
        </p:txBody>
      </p:sp>
      <p:sp>
        <p:nvSpPr>
          <p:cNvPr id="3" name="Title 1">
            <a:extLst>
              <a:ext uri="{FF2B5EF4-FFF2-40B4-BE49-F238E27FC236}">
                <a16:creationId xmlns:a16="http://schemas.microsoft.com/office/drawing/2014/main" id="{5525E669-887D-9871-5CE0-605205B5E9A3}"/>
              </a:ext>
            </a:extLst>
          </p:cNvPr>
          <p:cNvSpPr>
            <a:spLocks noGrp="1"/>
          </p:cNvSpPr>
          <p:nvPr>
            <p:ph type="title" hasCustomPrompt="1"/>
          </p:nvPr>
        </p:nvSpPr>
        <p:spPr>
          <a:xfrm>
            <a:off x="444499" y="394467"/>
            <a:ext cx="10515600" cy="859415"/>
          </a:xfrm>
          <a:prstGeom prst="rect">
            <a:avLst/>
          </a:prstGeom>
        </p:spPr>
        <p:txBody>
          <a:bodyPr>
            <a:normAutofit/>
          </a:bodyPr>
          <a:lstStyle>
            <a:lvl1pPr>
              <a:defRPr sz="5000"/>
            </a:lvl1pPr>
          </a:lstStyle>
          <a:p>
            <a:r>
              <a:rPr lang="en-US"/>
              <a:t>QUOTE</a:t>
            </a:r>
          </a:p>
        </p:txBody>
      </p:sp>
    </p:spTree>
    <p:extLst>
      <p:ext uri="{BB962C8B-B14F-4D97-AF65-F5344CB8AC3E}">
        <p14:creationId xmlns:p14="http://schemas.microsoft.com/office/powerpoint/2010/main" val="1516768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4" name="Content Placeholder 3">
            <a:extLst>
              <a:ext uri="{FF2B5EF4-FFF2-40B4-BE49-F238E27FC236}">
                <a16:creationId xmlns:a16="http://schemas.microsoft.com/office/drawing/2014/main" id="{49EEFA79-91AD-4ADA-842F-13BFEC11083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30" y="1282"/>
            <a:ext cx="12189720" cy="6856718"/>
          </a:xfrm>
          <a:prstGeom prst="rect">
            <a:avLst/>
          </a:prstGeom>
        </p:spPr>
      </p:pic>
      <p:pic>
        <p:nvPicPr>
          <p:cNvPr id="20" name="Picture 19" descr="Logo, company name&#10;&#10;Description automatically generated">
            <a:extLst>
              <a:ext uri="{FF2B5EF4-FFF2-40B4-BE49-F238E27FC236}">
                <a16:creationId xmlns:a16="http://schemas.microsoft.com/office/drawing/2014/main" id="{B3B4B4A8-48C3-4295-8228-987279B28B45}"/>
              </a:ext>
            </a:extLst>
          </p:cNvPr>
          <p:cNvPicPr>
            <a:picLocks noChangeAspect="1"/>
          </p:cNvPicPr>
          <p:nvPr userDrawn="1"/>
        </p:nvPicPr>
        <p:blipFill>
          <a:blip r:embed="rId3">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
        <p:nvSpPr>
          <p:cNvPr id="8" name="Rectangle 7">
            <a:extLst>
              <a:ext uri="{FF2B5EF4-FFF2-40B4-BE49-F238E27FC236}">
                <a16:creationId xmlns:a16="http://schemas.microsoft.com/office/drawing/2014/main" id="{1037E68D-CF8B-41D6-9676-6C28A25419CE}"/>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0B943A3-5DE5-4172-9117-1AA4141B1292}"/>
              </a:ext>
            </a:extLst>
          </p:cNvPr>
          <p:cNvSpPr>
            <a:spLocks noGrp="1"/>
          </p:cNvSpPr>
          <p:nvPr>
            <p:ph type="sldNum" sz="quarter" idx="12"/>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sp>
        <p:nvSpPr>
          <p:cNvPr id="31" name="Picture Placeholder 30">
            <a:extLst>
              <a:ext uri="{FF2B5EF4-FFF2-40B4-BE49-F238E27FC236}">
                <a16:creationId xmlns:a16="http://schemas.microsoft.com/office/drawing/2014/main" id="{27106455-6C82-48BC-95F3-F59F7C01C28F}"/>
              </a:ext>
            </a:extLst>
          </p:cNvPr>
          <p:cNvSpPr>
            <a:spLocks noGrp="1"/>
          </p:cNvSpPr>
          <p:nvPr>
            <p:ph type="pic" sz="quarter" idx="16"/>
          </p:nvPr>
        </p:nvSpPr>
        <p:spPr>
          <a:xfrm>
            <a:off x="5960533" y="3781778"/>
            <a:ext cx="2968977" cy="1896711"/>
          </a:xfrm>
          <a:prstGeom prst="rect">
            <a:avLst/>
          </a:prstGeom>
          <a:ln w="38100">
            <a:solidFill>
              <a:schemeClr val="accent2"/>
            </a:solidFill>
          </a:ln>
        </p:spPr>
        <p:txBody>
          <a:bodyPr/>
          <a:lstStyle/>
          <a:p>
            <a:endParaRPr lang="en-US" dirty="0"/>
          </a:p>
        </p:txBody>
      </p:sp>
      <p:sp>
        <p:nvSpPr>
          <p:cNvPr id="33" name="Picture Placeholder 32">
            <a:extLst>
              <a:ext uri="{FF2B5EF4-FFF2-40B4-BE49-F238E27FC236}">
                <a16:creationId xmlns:a16="http://schemas.microsoft.com/office/drawing/2014/main" id="{302DA20A-5371-4D56-BCC3-A730D1A807DA}"/>
              </a:ext>
            </a:extLst>
          </p:cNvPr>
          <p:cNvSpPr>
            <a:spLocks noGrp="1"/>
          </p:cNvSpPr>
          <p:nvPr>
            <p:ph type="pic" sz="quarter" idx="17"/>
          </p:nvPr>
        </p:nvSpPr>
        <p:spPr>
          <a:xfrm>
            <a:off x="6987822" y="5802313"/>
            <a:ext cx="1941688" cy="959731"/>
          </a:xfrm>
          <a:prstGeom prst="rect">
            <a:avLst/>
          </a:prstGeom>
          <a:ln w="38100">
            <a:solidFill>
              <a:schemeClr val="accent2"/>
            </a:solidFill>
          </a:ln>
        </p:spPr>
        <p:txBody>
          <a:bodyPr/>
          <a:lstStyle/>
          <a:p>
            <a:endParaRPr lang="en-US" dirty="0"/>
          </a:p>
        </p:txBody>
      </p:sp>
      <p:sp>
        <p:nvSpPr>
          <p:cNvPr id="35" name="Picture Placeholder 34">
            <a:extLst>
              <a:ext uri="{FF2B5EF4-FFF2-40B4-BE49-F238E27FC236}">
                <a16:creationId xmlns:a16="http://schemas.microsoft.com/office/drawing/2014/main" id="{BC4F350E-4068-444D-86E6-FFB612D8C561}"/>
              </a:ext>
            </a:extLst>
          </p:cNvPr>
          <p:cNvSpPr>
            <a:spLocks noGrp="1"/>
          </p:cNvSpPr>
          <p:nvPr>
            <p:ph type="pic" sz="quarter" idx="18"/>
          </p:nvPr>
        </p:nvSpPr>
        <p:spPr>
          <a:xfrm>
            <a:off x="8636000" y="1690688"/>
            <a:ext cx="3271166" cy="1966912"/>
          </a:xfrm>
          <a:prstGeom prst="rect">
            <a:avLst/>
          </a:prstGeom>
          <a:ln w="38100">
            <a:solidFill>
              <a:schemeClr val="accent2"/>
            </a:solidFill>
          </a:ln>
        </p:spPr>
        <p:txBody>
          <a:bodyPr/>
          <a:lstStyle/>
          <a:p>
            <a:endParaRPr lang="en-US" dirty="0"/>
          </a:p>
        </p:txBody>
      </p:sp>
      <p:sp>
        <p:nvSpPr>
          <p:cNvPr id="37" name="Picture Placeholder 36">
            <a:extLst>
              <a:ext uri="{FF2B5EF4-FFF2-40B4-BE49-F238E27FC236}">
                <a16:creationId xmlns:a16="http://schemas.microsoft.com/office/drawing/2014/main" id="{C07F7392-DDCA-4B27-B3C8-E9981B1BC2CC}"/>
              </a:ext>
            </a:extLst>
          </p:cNvPr>
          <p:cNvSpPr>
            <a:spLocks noGrp="1"/>
          </p:cNvSpPr>
          <p:nvPr>
            <p:ph type="pic" sz="quarter" idx="19"/>
          </p:nvPr>
        </p:nvSpPr>
        <p:spPr>
          <a:xfrm>
            <a:off x="9064978" y="3781778"/>
            <a:ext cx="2494844" cy="1591733"/>
          </a:xfrm>
          <a:prstGeom prst="rect">
            <a:avLst/>
          </a:prstGeom>
          <a:ln w="38100">
            <a:solidFill>
              <a:schemeClr val="accent2"/>
            </a:solidFill>
          </a:ln>
        </p:spPr>
        <p:txBody>
          <a:bodyPr/>
          <a:lstStyle/>
          <a:p>
            <a:endParaRPr lang="en-US" dirty="0"/>
          </a:p>
        </p:txBody>
      </p:sp>
      <p:sp>
        <p:nvSpPr>
          <p:cNvPr id="39" name="Picture Placeholder 38">
            <a:extLst>
              <a:ext uri="{FF2B5EF4-FFF2-40B4-BE49-F238E27FC236}">
                <a16:creationId xmlns:a16="http://schemas.microsoft.com/office/drawing/2014/main" id="{DCCECC81-B459-4631-A416-6394D791EB65}"/>
              </a:ext>
            </a:extLst>
          </p:cNvPr>
          <p:cNvSpPr>
            <a:spLocks noGrp="1"/>
          </p:cNvSpPr>
          <p:nvPr>
            <p:ph type="pic" sz="quarter" idx="20"/>
          </p:nvPr>
        </p:nvSpPr>
        <p:spPr>
          <a:xfrm>
            <a:off x="9064978" y="5531556"/>
            <a:ext cx="1244565" cy="766363"/>
          </a:xfrm>
          <a:prstGeom prst="rect">
            <a:avLst/>
          </a:prstGeom>
          <a:ln w="38100">
            <a:solidFill>
              <a:schemeClr val="accent2"/>
            </a:solidFill>
          </a:ln>
        </p:spPr>
        <p:txBody>
          <a:bodyPr/>
          <a:lstStyle/>
          <a:p>
            <a:endParaRPr lang="en-US" dirty="0"/>
          </a:p>
        </p:txBody>
      </p:sp>
      <p:sp>
        <p:nvSpPr>
          <p:cNvPr id="41" name="Text Placeholder 40">
            <a:extLst>
              <a:ext uri="{FF2B5EF4-FFF2-40B4-BE49-F238E27FC236}">
                <a16:creationId xmlns:a16="http://schemas.microsoft.com/office/drawing/2014/main" id="{D053ED81-97E8-467B-8CD4-A01C72545AAA}"/>
              </a:ext>
            </a:extLst>
          </p:cNvPr>
          <p:cNvSpPr>
            <a:spLocks noGrp="1"/>
          </p:cNvSpPr>
          <p:nvPr>
            <p:ph type="body" sz="quarter" idx="21" hasCustomPrompt="1"/>
          </p:nvPr>
        </p:nvSpPr>
        <p:spPr>
          <a:xfrm>
            <a:off x="838200" y="1938338"/>
            <a:ext cx="4840288" cy="1594909"/>
          </a:xfrm>
          <a:prstGeom prst="rect">
            <a:avLst/>
          </a:prstGeom>
        </p:spPr>
        <p:txBody>
          <a:bodyPr>
            <a:noAutofit/>
          </a:bodyPr>
          <a:lstStyle>
            <a:lvl1pPr marL="0" indent="0">
              <a:buFontTx/>
              <a:buNone/>
              <a:defRPr sz="1800"/>
            </a:lvl1pPr>
          </a:lstStyle>
          <a:p>
            <a:pPr marL="12700">
              <a:spcBef>
                <a:spcPts val="100"/>
              </a:spcBef>
            </a:pPr>
            <a:r>
              <a:rPr lang="en-US" sz="2000" spc="-5">
                <a:solidFill>
                  <a:srgbClr val="666666"/>
                </a:solidFill>
                <a:latin typeface="+mn-lt"/>
                <a:cs typeface="Times New Roman"/>
              </a:rPr>
              <a:t>An</a:t>
            </a:r>
            <a:r>
              <a:rPr lang="en-US" sz="2000" spc="-15">
                <a:solidFill>
                  <a:srgbClr val="666666"/>
                </a:solidFill>
                <a:latin typeface="+mn-lt"/>
                <a:cs typeface="Times New Roman"/>
              </a:rPr>
              <a:t> </a:t>
            </a:r>
            <a:r>
              <a:rPr lang="en-US" sz="2000">
                <a:solidFill>
                  <a:srgbClr val="666666"/>
                </a:solidFill>
                <a:latin typeface="+mn-lt"/>
                <a:cs typeface="Times New Roman"/>
              </a:rPr>
              <a:t>alternative</a:t>
            </a:r>
            <a:r>
              <a:rPr lang="en-US" sz="2000" spc="-10">
                <a:solidFill>
                  <a:srgbClr val="666666"/>
                </a:solidFill>
                <a:latin typeface="+mn-lt"/>
                <a:cs typeface="Times New Roman"/>
              </a:rPr>
              <a:t> </a:t>
            </a:r>
            <a:r>
              <a:rPr lang="en-US" sz="2000">
                <a:solidFill>
                  <a:srgbClr val="666666"/>
                </a:solidFill>
                <a:latin typeface="+mn-lt"/>
                <a:cs typeface="Times New Roman"/>
              </a:rPr>
              <a:t>introduction</a:t>
            </a:r>
            <a:r>
              <a:rPr lang="en-US" sz="2000" spc="-10">
                <a:solidFill>
                  <a:srgbClr val="666666"/>
                </a:solidFill>
                <a:latin typeface="+mn-lt"/>
                <a:cs typeface="Times New Roman"/>
              </a:rPr>
              <a:t> </a:t>
            </a:r>
            <a:r>
              <a:rPr lang="en-US" sz="2000">
                <a:solidFill>
                  <a:srgbClr val="666666"/>
                </a:solidFill>
                <a:latin typeface="+mn-lt"/>
                <a:cs typeface="Times New Roman"/>
              </a:rPr>
              <a:t>layout.</a:t>
            </a:r>
            <a:r>
              <a:rPr lang="en-US" sz="2000" spc="-10">
                <a:solidFill>
                  <a:srgbClr val="666666"/>
                </a:solidFill>
                <a:latin typeface="+mn-lt"/>
                <a:cs typeface="Times New Roman"/>
              </a:rPr>
              <a:t> </a:t>
            </a:r>
            <a:r>
              <a:rPr lang="en-US" sz="2000" spc="-5">
                <a:solidFill>
                  <a:srgbClr val="666666"/>
                </a:solidFill>
                <a:latin typeface="+mn-lt"/>
                <a:cs typeface="Times New Roman"/>
              </a:rPr>
              <a:t>Splash </a:t>
            </a:r>
            <a:r>
              <a:rPr lang="en-US" sz="2000">
                <a:solidFill>
                  <a:srgbClr val="666666"/>
                </a:solidFill>
                <a:latin typeface="+mn-lt"/>
                <a:cs typeface="Times New Roman"/>
              </a:rPr>
              <a:t>collage</a:t>
            </a:r>
            <a:r>
              <a:rPr lang="en-US" sz="2000" spc="-10">
                <a:solidFill>
                  <a:srgbClr val="666666"/>
                </a:solidFill>
                <a:latin typeface="+mn-lt"/>
                <a:cs typeface="Times New Roman"/>
              </a:rPr>
              <a:t> </a:t>
            </a:r>
            <a:r>
              <a:rPr lang="en-US" sz="2000">
                <a:solidFill>
                  <a:srgbClr val="666666"/>
                </a:solidFill>
                <a:latin typeface="+mn-lt"/>
                <a:cs typeface="Times New Roman"/>
              </a:rPr>
              <a:t>holds</a:t>
            </a:r>
            <a:r>
              <a:rPr lang="en-US" sz="2000" spc="-5">
                <a:solidFill>
                  <a:srgbClr val="666666"/>
                </a:solidFill>
                <a:latin typeface="+mn-lt"/>
                <a:cs typeface="Times New Roman"/>
              </a:rPr>
              <a:t> </a:t>
            </a:r>
            <a:r>
              <a:rPr lang="en-US" sz="2000">
                <a:solidFill>
                  <a:srgbClr val="666666"/>
                </a:solidFill>
                <a:latin typeface="+mn-lt"/>
                <a:cs typeface="Times New Roman"/>
              </a:rPr>
              <a:t>up</a:t>
            </a:r>
            <a:r>
              <a:rPr lang="en-US" sz="2000" spc="-5">
                <a:solidFill>
                  <a:srgbClr val="666666"/>
                </a:solidFill>
                <a:latin typeface="+mn-lt"/>
                <a:cs typeface="Times New Roman"/>
              </a:rPr>
              <a:t> </a:t>
            </a:r>
            <a:r>
              <a:rPr lang="en-US" sz="2000">
                <a:solidFill>
                  <a:srgbClr val="666666"/>
                </a:solidFill>
                <a:latin typeface="+mn-lt"/>
                <a:cs typeface="Times New Roman"/>
              </a:rPr>
              <a:t>to</a:t>
            </a:r>
            <a:r>
              <a:rPr lang="en-US" sz="2000" spc="-5">
                <a:solidFill>
                  <a:srgbClr val="666666"/>
                </a:solidFill>
                <a:latin typeface="+mn-lt"/>
                <a:cs typeface="Times New Roman"/>
              </a:rPr>
              <a:t> </a:t>
            </a:r>
            <a:r>
              <a:rPr lang="en-US" sz="2000" spc="-50">
                <a:solidFill>
                  <a:srgbClr val="666666"/>
                </a:solidFill>
                <a:latin typeface="+mn-lt"/>
                <a:cs typeface="Times New Roman"/>
              </a:rPr>
              <a:t>five</a:t>
            </a:r>
            <a:r>
              <a:rPr lang="en-US" sz="2000" spc="-15">
                <a:solidFill>
                  <a:srgbClr val="666666"/>
                </a:solidFill>
                <a:latin typeface="+mn-lt"/>
                <a:cs typeface="Times New Roman"/>
              </a:rPr>
              <a:t> </a:t>
            </a:r>
            <a:r>
              <a:rPr lang="en-US" sz="2000">
                <a:solidFill>
                  <a:srgbClr val="666666"/>
                </a:solidFill>
                <a:latin typeface="+mn-lt"/>
                <a:cs typeface="Times New Roman"/>
              </a:rPr>
              <a:t>images/graphics. </a:t>
            </a:r>
            <a:r>
              <a:rPr lang="en-US" sz="2000" spc="-114">
                <a:solidFill>
                  <a:srgbClr val="666666"/>
                </a:solidFill>
                <a:latin typeface="+mn-lt"/>
                <a:cs typeface="Times New Roman"/>
              </a:rPr>
              <a:t>You</a:t>
            </a:r>
            <a:r>
              <a:rPr lang="en-US" sz="2000" spc="-5">
                <a:solidFill>
                  <a:srgbClr val="666666"/>
                </a:solidFill>
                <a:latin typeface="+mn-lt"/>
                <a:cs typeface="Times New Roman"/>
              </a:rPr>
              <a:t> </a:t>
            </a:r>
            <a:r>
              <a:rPr lang="en-US" sz="2000">
                <a:solidFill>
                  <a:srgbClr val="666666"/>
                </a:solidFill>
                <a:latin typeface="+mn-lt"/>
                <a:cs typeface="Times New Roman"/>
              </a:rPr>
              <a:t>could</a:t>
            </a:r>
            <a:r>
              <a:rPr lang="en-US" sz="2000" spc="-5">
                <a:solidFill>
                  <a:srgbClr val="666666"/>
                </a:solidFill>
                <a:latin typeface="+mn-lt"/>
                <a:cs typeface="Times New Roman"/>
              </a:rPr>
              <a:t> share</a:t>
            </a:r>
            <a:r>
              <a:rPr lang="en-US" sz="2000" spc="-10">
                <a:solidFill>
                  <a:srgbClr val="666666"/>
                </a:solidFill>
                <a:latin typeface="+mn-lt"/>
                <a:cs typeface="Times New Roman"/>
              </a:rPr>
              <a:t> </a:t>
            </a:r>
            <a:r>
              <a:rPr lang="en-US" sz="2000">
                <a:solidFill>
                  <a:srgbClr val="666666"/>
                </a:solidFill>
                <a:latin typeface="+mn-lt"/>
                <a:cs typeface="Times New Roman"/>
              </a:rPr>
              <a:t>a brief</a:t>
            </a:r>
            <a:r>
              <a:rPr lang="en-US" sz="2000" spc="-5">
                <a:solidFill>
                  <a:srgbClr val="666666"/>
                </a:solidFill>
                <a:latin typeface="+mn-lt"/>
                <a:cs typeface="Times New Roman"/>
              </a:rPr>
              <a:t> story</a:t>
            </a:r>
            <a:r>
              <a:rPr lang="en-US" sz="2000" spc="-10">
                <a:solidFill>
                  <a:srgbClr val="666666"/>
                </a:solidFill>
                <a:latin typeface="+mn-lt"/>
                <a:cs typeface="Times New Roman"/>
              </a:rPr>
              <a:t> </a:t>
            </a:r>
            <a:r>
              <a:rPr lang="en-US" sz="2000">
                <a:solidFill>
                  <a:srgbClr val="666666"/>
                </a:solidFill>
                <a:latin typeface="+mn-lt"/>
                <a:cs typeface="Times New Roman"/>
              </a:rPr>
              <a:t>here, but</a:t>
            </a:r>
            <a:r>
              <a:rPr lang="en-US" sz="2000" spc="-5">
                <a:solidFill>
                  <a:srgbClr val="666666"/>
                </a:solidFill>
                <a:latin typeface="+mn-lt"/>
                <a:cs typeface="Times New Roman"/>
              </a:rPr>
              <a:t> </a:t>
            </a:r>
            <a:r>
              <a:rPr lang="en-US" sz="2000">
                <a:solidFill>
                  <a:srgbClr val="666666"/>
                </a:solidFill>
                <a:latin typeface="+mn-lt"/>
                <a:cs typeface="Times New Roman"/>
              </a:rPr>
              <a:t>if</a:t>
            </a:r>
            <a:r>
              <a:rPr lang="en-US" sz="2000" spc="5">
                <a:solidFill>
                  <a:srgbClr val="666666"/>
                </a:solidFill>
                <a:latin typeface="+mn-lt"/>
                <a:cs typeface="Times New Roman"/>
              </a:rPr>
              <a:t> </a:t>
            </a:r>
            <a:r>
              <a:rPr lang="en-US" sz="2000">
                <a:solidFill>
                  <a:srgbClr val="666666"/>
                </a:solidFill>
                <a:latin typeface="+mn-lt"/>
                <a:cs typeface="Times New Roman"/>
              </a:rPr>
              <a:t>your topic is complex, </a:t>
            </a:r>
            <a:r>
              <a:rPr lang="en-US" sz="2000" spc="-5">
                <a:solidFill>
                  <a:srgbClr val="666666"/>
                </a:solidFill>
                <a:latin typeface="+mn-lt"/>
                <a:cs typeface="Times New Roman"/>
              </a:rPr>
              <a:t>remember </a:t>
            </a:r>
            <a:r>
              <a:rPr lang="en-US" sz="2000">
                <a:solidFill>
                  <a:srgbClr val="666666"/>
                </a:solidFill>
                <a:latin typeface="+mn-lt"/>
                <a:cs typeface="Times New Roman"/>
              </a:rPr>
              <a:t>these two </a:t>
            </a:r>
            <a:r>
              <a:rPr lang="en-US" sz="2000" spc="-825">
                <a:solidFill>
                  <a:srgbClr val="666666"/>
                </a:solidFill>
                <a:latin typeface="+mn-lt"/>
                <a:cs typeface="Times New Roman"/>
              </a:rPr>
              <a:t> </a:t>
            </a:r>
            <a:r>
              <a:rPr lang="en-US" sz="2000">
                <a:solidFill>
                  <a:srgbClr val="666666"/>
                </a:solidFill>
                <a:latin typeface="+mn-lt"/>
                <a:cs typeface="Times New Roman"/>
              </a:rPr>
              <a:t>things:</a:t>
            </a:r>
          </a:p>
        </p:txBody>
      </p:sp>
      <p:sp>
        <p:nvSpPr>
          <p:cNvPr id="4" name="Text Placeholder 3">
            <a:extLst>
              <a:ext uri="{FF2B5EF4-FFF2-40B4-BE49-F238E27FC236}">
                <a16:creationId xmlns:a16="http://schemas.microsoft.com/office/drawing/2014/main" id="{0482C106-AC95-487F-A32A-9660924EDDF5}"/>
              </a:ext>
            </a:extLst>
          </p:cNvPr>
          <p:cNvSpPr>
            <a:spLocks noGrp="1"/>
          </p:cNvSpPr>
          <p:nvPr>
            <p:ph type="body" sz="quarter" idx="22" hasCustomPrompt="1"/>
          </p:nvPr>
        </p:nvSpPr>
        <p:spPr>
          <a:xfrm>
            <a:off x="838200" y="3657600"/>
            <a:ext cx="4840288" cy="2144713"/>
          </a:xfrm>
          <a:prstGeom prst="rect">
            <a:avLst/>
          </a:prstGeom>
        </p:spPr>
        <p:txBody>
          <a:bodyPr/>
          <a:lstStyle>
            <a:lvl1pPr marL="355600" indent="-342900">
              <a:spcBef>
                <a:spcPts val="0"/>
              </a:spcBef>
              <a:spcAft>
                <a:spcPts val="300"/>
              </a:spcAft>
              <a:buFont typeface="+mj-lt"/>
              <a:buAutoNum type="arabicPeriod"/>
              <a:defRPr/>
            </a:lvl1pPr>
          </a:lstStyle>
          <a:p>
            <a:pPr marL="12700">
              <a:spcBef>
                <a:spcPts val="100"/>
              </a:spcBef>
            </a:pPr>
            <a:r>
              <a:rPr lang="en-US" sz="1600">
                <a:solidFill>
                  <a:srgbClr val="666666"/>
                </a:solidFill>
                <a:latin typeface="+mn-lt"/>
                <a:cs typeface="Times New Roman"/>
              </a:rPr>
              <a:t>Your audience will remember pictures best, so use more visuals.</a:t>
            </a:r>
            <a:endParaRPr lang="en-US"/>
          </a:p>
        </p:txBody>
      </p:sp>
      <p:sp>
        <p:nvSpPr>
          <p:cNvPr id="3" name="Title 1">
            <a:extLst>
              <a:ext uri="{FF2B5EF4-FFF2-40B4-BE49-F238E27FC236}">
                <a16:creationId xmlns:a16="http://schemas.microsoft.com/office/drawing/2014/main" id="{76267B11-E68A-F4A2-113D-DB8F33F3649F}"/>
              </a:ext>
            </a:extLst>
          </p:cNvPr>
          <p:cNvSpPr>
            <a:spLocks noGrp="1"/>
          </p:cNvSpPr>
          <p:nvPr>
            <p:ph type="title" hasCustomPrompt="1"/>
          </p:nvPr>
        </p:nvSpPr>
        <p:spPr>
          <a:xfrm>
            <a:off x="444499" y="394467"/>
            <a:ext cx="10515600" cy="859415"/>
          </a:xfrm>
          <a:prstGeom prst="rect">
            <a:avLst/>
          </a:prstGeom>
        </p:spPr>
        <p:txBody>
          <a:bodyPr>
            <a:normAutofit/>
          </a:bodyPr>
          <a:lstStyle>
            <a:lvl1pPr>
              <a:defRPr sz="5000"/>
            </a:lvl1pPr>
          </a:lstStyle>
          <a:p>
            <a:r>
              <a:rPr lang="en-US"/>
              <a:t>SLIDE TITLE</a:t>
            </a:r>
          </a:p>
        </p:txBody>
      </p:sp>
    </p:spTree>
    <p:extLst>
      <p:ext uri="{BB962C8B-B14F-4D97-AF65-F5344CB8AC3E}">
        <p14:creationId xmlns:p14="http://schemas.microsoft.com/office/powerpoint/2010/main" val="3888692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4" name="Content Placeholder 3">
            <a:extLst>
              <a:ext uri="{FF2B5EF4-FFF2-40B4-BE49-F238E27FC236}">
                <a16:creationId xmlns:a16="http://schemas.microsoft.com/office/drawing/2014/main" id="{49EEFA79-91AD-4ADA-842F-13BFEC11083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30" y="1282"/>
            <a:ext cx="12189720" cy="6856718"/>
          </a:xfrm>
          <a:prstGeom prst="rect">
            <a:avLst/>
          </a:prstGeom>
        </p:spPr>
      </p:pic>
      <p:pic>
        <p:nvPicPr>
          <p:cNvPr id="20" name="Picture 19" descr="Logo, company name&#10;&#10;Description automatically generated">
            <a:extLst>
              <a:ext uri="{FF2B5EF4-FFF2-40B4-BE49-F238E27FC236}">
                <a16:creationId xmlns:a16="http://schemas.microsoft.com/office/drawing/2014/main" id="{B3B4B4A8-48C3-4295-8228-987279B28B45}"/>
              </a:ext>
            </a:extLst>
          </p:cNvPr>
          <p:cNvPicPr>
            <a:picLocks noChangeAspect="1"/>
          </p:cNvPicPr>
          <p:nvPr userDrawn="1"/>
        </p:nvPicPr>
        <p:blipFill>
          <a:blip r:embed="rId3">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
        <p:nvSpPr>
          <p:cNvPr id="2" name="Title 1">
            <a:extLst>
              <a:ext uri="{FF2B5EF4-FFF2-40B4-BE49-F238E27FC236}">
                <a16:creationId xmlns:a16="http://schemas.microsoft.com/office/drawing/2014/main" id="{3FE1B68E-C936-44DF-ACD5-F597B14DE443}"/>
              </a:ext>
            </a:extLst>
          </p:cNvPr>
          <p:cNvSpPr>
            <a:spLocks noGrp="1"/>
          </p:cNvSpPr>
          <p:nvPr>
            <p:ph type="title" hasCustomPrompt="1"/>
          </p:nvPr>
        </p:nvSpPr>
        <p:spPr>
          <a:xfrm>
            <a:off x="444499" y="394467"/>
            <a:ext cx="10515600" cy="859415"/>
          </a:xfrm>
          <a:prstGeom prst="rect">
            <a:avLst/>
          </a:prstGeom>
        </p:spPr>
        <p:txBody>
          <a:bodyPr>
            <a:normAutofit/>
          </a:bodyPr>
          <a:lstStyle>
            <a:lvl1pPr>
              <a:defRPr sz="5000"/>
            </a:lvl1pPr>
          </a:lstStyle>
          <a:p>
            <a:r>
              <a:rPr lang="en-US"/>
              <a:t>SLIDE TITLE</a:t>
            </a:r>
          </a:p>
        </p:txBody>
      </p:sp>
      <p:sp>
        <p:nvSpPr>
          <p:cNvPr id="8" name="Rectangle 7">
            <a:extLst>
              <a:ext uri="{FF2B5EF4-FFF2-40B4-BE49-F238E27FC236}">
                <a16:creationId xmlns:a16="http://schemas.microsoft.com/office/drawing/2014/main" id="{1037E68D-CF8B-41D6-9676-6C28A25419CE}"/>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0B943A3-5DE5-4172-9117-1AA4141B1292}"/>
              </a:ext>
            </a:extLst>
          </p:cNvPr>
          <p:cNvSpPr>
            <a:spLocks noGrp="1"/>
          </p:cNvSpPr>
          <p:nvPr>
            <p:ph type="sldNum" sz="quarter" idx="12"/>
          </p:nvPr>
        </p:nvSpPr>
        <p:spPr>
          <a:xfrm>
            <a:off x="214745" y="6354618"/>
            <a:ext cx="459509" cy="267855"/>
          </a:xfrm>
          <a:prstGeom prst="rect">
            <a:avLst/>
          </a:prstGeom>
        </p:spPr>
        <p:txBody>
          <a:bodyPr/>
          <a:lstStyle>
            <a:lvl1pPr>
              <a:defRPr>
                <a:solidFill>
                  <a:schemeClr val="bg2"/>
                </a:solidFill>
              </a:defRPr>
            </a:lvl1pPr>
          </a:lstStyle>
          <a:p>
            <a:fld id="{FFC0594C-91F9-4B38-9597-D909B52702A3}" type="slidenum">
              <a:rPr lang="en-US" smtClean="0"/>
              <a:pPr/>
              <a:t>‹#›</a:t>
            </a:fld>
            <a:endParaRPr lang="en-US" dirty="0"/>
          </a:p>
        </p:txBody>
      </p:sp>
      <p:sp>
        <p:nvSpPr>
          <p:cNvPr id="29" name="Text Placeholder 28">
            <a:extLst>
              <a:ext uri="{FF2B5EF4-FFF2-40B4-BE49-F238E27FC236}">
                <a16:creationId xmlns:a16="http://schemas.microsoft.com/office/drawing/2014/main" id="{76920F9F-41A7-416D-9CCC-A75DA856CE1C}"/>
              </a:ext>
            </a:extLst>
          </p:cNvPr>
          <p:cNvSpPr>
            <a:spLocks noGrp="1"/>
          </p:cNvSpPr>
          <p:nvPr>
            <p:ph type="body" sz="quarter" idx="15" hasCustomPrompt="1"/>
          </p:nvPr>
        </p:nvSpPr>
        <p:spPr>
          <a:xfrm>
            <a:off x="838200" y="3429000"/>
            <a:ext cx="4298245" cy="2237671"/>
          </a:xfrm>
          <a:prstGeom prst="rect">
            <a:avLst/>
          </a:prstGeom>
        </p:spPr>
        <p:txBody>
          <a:bodyPr>
            <a:normAutofit/>
          </a:bodyPr>
          <a:lstStyle>
            <a:lvl1pPr marL="285750" indent="-285750">
              <a:buFont typeface="Arial" panose="020B0604020202020204" pitchFamily="34" charset="0"/>
              <a:buChar char="•"/>
              <a:defRPr sz="1700"/>
            </a:lvl1pPr>
          </a:lstStyle>
          <a:p>
            <a:pPr lvl="0"/>
            <a:r>
              <a:rPr lang="en-US"/>
              <a:t>Choose interesting, relevant, and inclusive photos Keep your main message in mind: make sure your introduction hints at concepts to come. Keep it simple.</a:t>
            </a:r>
          </a:p>
        </p:txBody>
      </p:sp>
      <p:sp>
        <p:nvSpPr>
          <p:cNvPr id="31" name="Picture Placeholder 30">
            <a:extLst>
              <a:ext uri="{FF2B5EF4-FFF2-40B4-BE49-F238E27FC236}">
                <a16:creationId xmlns:a16="http://schemas.microsoft.com/office/drawing/2014/main" id="{27106455-6C82-48BC-95F3-F59F7C01C28F}"/>
              </a:ext>
            </a:extLst>
          </p:cNvPr>
          <p:cNvSpPr>
            <a:spLocks noGrp="1"/>
          </p:cNvSpPr>
          <p:nvPr>
            <p:ph type="pic" sz="quarter" idx="16"/>
          </p:nvPr>
        </p:nvSpPr>
        <p:spPr>
          <a:xfrm>
            <a:off x="5362222" y="3533247"/>
            <a:ext cx="2103120" cy="2145242"/>
          </a:xfrm>
          <a:prstGeom prst="rect">
            <a:avLst/>
          </a:prstGeom>
          <a:ln w="38100">
            <a:solidFill>
              <a:schemeClr val="accent2"/>
            </a:solidFill>
          </a:ln>
        </p:spPr>
        <p:txBody>
          <a:bodyPr/>
          <a:lstStyle/>
          <a:p>
            <a:endParaRPr lang="en-US" dirty="0"/>
          </a:p>
        </p:txBody>
      </p:sp>
      <p:sp>
        <p:nvSpPr>
          <p:cNvPr id="33" name="Picture Placeholder 32">
            <a:extLst>
              <a:ext uri="{FF2B5EF4-FFF2-40B4-BE49-F238E27FC236}">
                <a16:creationId xmlns:a16="http://schemas.microsoft.com/office/drawing/2014/main" id="{302DA20A-5371-4D56-BCC3-A730D1A807DA}"/>
              </a:ext>
            </a:extLst>
          </p:cNvPr>
          <p:cNvSpPr>
            <a:spLocks noGrp="1"/>
          </p:cNvSpPr>
          <p:nvPr>
            <p:ph type="pic" sz="quarter" idx="17"/>
          </p:nvPr>
        </p:nvSpPr>
        <p:spPr>
          <a:xfrm>
            <a:off x="5362575" y="5802313"/>
            <a:ext cx="2103120" cy="1055687"/>
          </a:xfrm>
          <a:prstGeom prst="rect">
            <a:avLst/>
          </a:prstGeom>
          <a:ln w="38100">
            <a:solidFill>
              <a:schemeClr val="accent2"/>
            </a:solidFill>
          </a:ln>
        </p:spPr>
        <p:txBody>
          <a:bodyPr/>
          <a:lstStyle/>
          <a:p>
            <a:endParaRPr lang="en-US" dirty="0"/>
          </a:p>
        </p:txBody>
      </p:sp>
      <p:sp>
        <p:nvSpPr>
          <p:cNvPr id="35" name="Picture Placeholder 34">
            <a:extLst>
              <a:ext uri="{FF2B5EF4-FFF2-40B4-BE49-F238E27FC236}">
                <a16:creationId xmlns:a16="http://schemas.microsoft.com/office/drawing/2014/main" id="{BC4F350E-4068-444D-86E6-FFB612D8C561}"/>
              </a:ext>
            </a:extLst>
          </p:cNvPr>
          <p:cNvSpPr>
            <a:spLocks noGrp="1"/>
          </p:cNvSpPr>
          <p:nvPr>
            <p:ph type="pic" sz="quarter" idx="18"/>
          </p:nvPr>
        </p:nvSpPr>
        <p:spPr>
          <a:xfrm>
            <a:off x="7575550" y="1938338"/>
            <a:ext cx="2430463" cy="4919662"/>
          </a:xfrm>
          <a:prstGeom prst="rect">
            <a:avLst/>
          </a:prstGeom>
          <a:ln w="38100">
            <a:solidFill>
              <a:schemeClr val="accent2"/>
            </a:solidFill>
          </a:ln>
        </p:spPr>
        <p:txBody>
          <a:bodyPr/>
          <a:lstStyle/>
          <a:p>
            <a:endParaRPr lang="en-US" dirty="0"/>
          </a:p>
        </p:txBody>
      </p:sp>
      <p:sp>
        <p:nvSpPr>
          <p:cNvPr id="37" name="Picture Placeholder 36">
            <a:extLst>
              <a:ext uri="{FF2B5EF4-FFF2-40B4-BE49-F238E27FC236}">
                <a16:creationId xmlns:a16="http://schemas.microsoft.com/office/drawing/2014/main" id="{C07F7392-DDCA-4B27-B3C8-E9981B1BC2CC}"/>
              </a:ext>
            </a:extLst>
          </p:cNvPr>
          <p:cNvSpPr>
            <a:spLocks noGrp="1"/>
          </p:cNvSpPr>
          <p:nvPr>
            <p:ph type="pic" sz="quarter" idx="19"/>
          </p:nvPr>
        </p:nvSpPr>
        <p:spPr>
          <a:xfrm>
            <a:off x="10120312" y="2268538"/>
            <a:ext cx="2103120" cy="1762125"/>
          </a:xfrm>
          <a:prstGeom prst="rect">
            <a:avLst/>
          </a:prstGeom>
          <a:ln w="38100">
            <a:solidFill>
              <a:schemeClr val="accent2"/>
            </a:solidFill>
          </a:ln>
        </p:spPr>
        <p:txBody>
          <a:bodyPr/>
          <a:lstStyle/>
          <a:p>
            <a:endParaRPr lang="en-US" dirty="0"/>
          </a:p>
        </p:txBody>
      </p:sp>
      <p:sp>
        <p:nvSpPr>
          <p:cNvPr id="39" name="Picture Placeholder 38">
            <a:extLst>
              <a:ext uri="{FF2B5EF4-FFF2-40B4-BE49-F238E27FC236}">
                <a16:creationId xmlns:a16="http://schemas.microsoft.com/office/drawing/2014/main" id="{DCCECC81-B459-4631-A416-6394D791EB65}"/>
              </a:ext>
            </a:extLst>
          </p:cNvPr>
          <p:cNvSpPr>
            <a:spLocks noGrp="1"/>
          </p:cNvSpPr>
          <p:nvPr>
            <p:ph type="pic" sz="quarter" idx="20"/>
          </p:nvPr>
        </p:nvSpPr>
        <p:spPr>
          <a:xfrm>
            <a:off x="10120312" y="4176713"/>
            <a:ext cx="2103120" cy="2681287"/>
          </a:xfrm>
          <a:prstGeom prst="rect">
            <a:avLst/>
          </a:prstGeom>
          <a:ln w="38100">
            <a:solidFill>
              <a:schemeClr val="accent2"/>
            </a:solidFill>
          </a:ln>
        </p:spPr>
        <p:txBody>
          <a:bodyPr/>
          <a:lstStyle/>
          <a:p>
            <a:endParaRPr lang="en-US" dirty="0"/>
          </a:p>
        </p:txBody>
      </p:sp>
      <p:sp>
        <p:nvSpPr>
          <p:cNvPr id="41" name="Text Placeholder 40">
            <a:extLst>
              <a:ext uri="{FF2B5EF4-FFF2-40B4-BE49-F238E27FC236}">
                <a16:creationId xmlns:a16="http://schemas.microsoft.com/office/drawing/2014/main" id="{D053ED81-97E8-467B-8CD4-A01C72545AAA}"/>
              </a:ext>
            </a:extLst>
          </p:cNvPr>
          <p:cNvSpPr>
            <a:spLocks noGrp="1"/>
          </p:cNvSpPr>
          <p:nvPr>
            <p:ph type="body" sz="quarter" idx="21" hasCustomPrompt="1"/>
          </p:nvPr>
        </p:nvSpPr>
        <p:spPr>
          <a:xfrm>
            <a:off x="838200" y="1938338"/>
            <a:ext cx="4376738" cy="1357312"/>
          </a:xfrm>
          <a:prstGeom prst="rect">
            <a:avLst/>
          </a:prstGeom>
        </p:spPr>
        <p:txBody>
          <a:bodyPr>
            <a:noAutofit/>
          </a:bodyPr>
          <a:lstStyle>
            <a:lvl1pPr>
              <a:defRPr sz="2000"/>
            </a:lvl1pPr>
          </a:lstStyle>
          <a:p>
            <a:pPr lvl="0"/>
            <a:r>
              <a:rPr lang="en-US"/>
              <a:t>[Introduce your topic here] Slide 1: Text and Image Collage. Holds up to five images or graphics, perfect to introduce a topic.</a:t>
            </a:r>
          </a:p>
        </p:txBody>
      </p:sp>
    </p:spTree>
    <p:extLst>
      <p:ext uri="{BB962C8B-B14F-4D97-AF65-F5344CB8AC3E}">
        <p14:creationId xmlns:p14="http://schemas.microsoft.com/office/powerpoint/2010/main" val="1438813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4" name="Content Placeholder 3">
            <a:extLst>
              <a:ext uri="{FF2B5EF4-FFF2-40B4-BE49-F238E27FC236}">
                <a16:creationId xmlns:a16="http://schemas.microsoft.com/office/drawing/2014/main" id="{49EEFA79-91AD-4ADA-842F-13BFEC11083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30" y="1282"/>
            <a:ext cx="12189720" cy="6856718"/>
          </a:xfrm>
          <a:prstGeom prst="rect">
            <a:avLst/>
          </a:prstGeom>
        </p:spPr>
      </p:pic>
      <p:pic>
        <p:nvPicPr>
          <p:cNvPr id="20" name="Picture 19" descr="Logo, company name&#10;&#10;Description automatically generated">
            <a:extLst>
              <a:ext uri="{FF2B5EF4-FFF2-40B4-BE49-F238E27FC236}">
                <a16:creationId xmlns:a16="http://schemas.microsoft.com/office/drawing/2014/main" id="{B3B4B4A8-48C3-4295-8228-987279B28B45}"/>
              </a:ext>
            </a:extLst>
          </p:cNvPr>
          <p:cNvPicPr>
            <a:picLocks noChangeAspect="1"/>
          </p:cNvPicPr>
          <p:nvPr userDrawn="1"/>
        </p:nvPicPr>
        <p:blipFill>
          <a:blip r:embed="rId3">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
        <p:nvSpPr>
          <p:cNvPr id="8" name="Rectangle 7">
            <a:extLst>
              <a:ext uri="{FF2B5EF4-FFF2-40B4-BE49-F238E27FC236}">
                <a16:creationId xmlns:a16="http://schemas.microsoft.com/office/drawing/2014/main" id="{1037E68D-CF8B-41D6-9676-6C28A25419CE}"/>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0B943A3-5DE5-4172-9117-1AA4141B1292}"/>
              </a:ext>
            </a:extLst>
          </p:cNvPr>
          <p:cNvSpPr>
            <a:spLocks noGrp="1"/>
          </p:cNvSpPr>
          <p:nvPr>
            <p:ph type="sldNum" sz="quarter" idx="12"/>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sp>
        <p:nvSpPr>
          <p:cNvPr id="41" name="Text Placeholder 40">
            <a:extLst>
              <a:ext uri="{FF2B5EF4-FFF2-40B4-BE49-F238E27FC236}">
                <a16:creationId xmlns:a16="http://schemas.microsoft.com/office/drawing/2014/main" id="{D053ED81-97E8-467B-8CD4-A01C72545AAA}"/>
              </a:ext>
            </a:extLst>
          </p:cNvPr>
          <p:cNvSpPr>
            <a:spLocks noGrp="1"/>
          </p:cNvSpPr>
          <p:nvPr>
            <p:ph type="body" sz="quarter" idx="21" hasCustomPrompt="1"/>
          </p:nvPr>
        </p:nvSpPr>
        <p:spPr>
          <a:xfrm>
            <a:off x="838200" y="1938338"/>
            <a:ext cx="4546600" cy="1594909"/>
          </a:xfrm>
          <a:prstGeom prst="rect">
            <a:avLst/>
          </a:prstGeom>
        </p:spPr>
        <p:txBody>
          <a:bodyPr>
            <a:noAutofit/>
          </a:bodyPr>
          <a:lstStyle>
            <a:lvl1pPr marL="0" indent="0">
              <a:buFontTx/>
              <a:buNone/>
              <a:defRPr sz="1800"/>
            </a:lvl1pPr>
          </a:lstStyle>
          <a:p>
            <a:r>
              <a:rPr lang="en-US" sz="2000"/>
              <a:t>A slide for two images or one large image. </a:t>
            </a:r>
            <a:r>
              <a:rPr lang="en-US" sz="2000" i="1" u="heavy">
                <a:uFill>
                  <a:solidFill>
                    <a:schemeClr val="tx1"/>
                  </a:solidFill>
                </a:uFill>
              </a:rPr>
              <a:t>Visual content</a:t>
            </a:r>
            <a:r>
              <a:rPr lang="en-US" sz="2000" i="1">
                <a:uFill>
                  <a:solidFill>
                    <a:schemeClr val="tx1"/>
                  </a:solidFill>
                </a:uFill>
              </a:rPr>
              <a:t> </a:t>
            </a:r>
            <a:r>
              <a:rPr lang="en-US" sz="2000"/>
              <a:t>is very important for all presentations, and will always be more memorable than just text on a slide.</a:t>
            </a:r>
          </a:p>
        </p:txBody>
      </p:sp>
      <p:sp>
        <p:nvSpPr>
          <p:cNvPr id="4" name="Text Placeholder 3">
            <a:extLst>
              <a:ext uri="{FF2B5EF4-FFF2-40B4-BE49-F238E27FC236}">
                <a16:creationId xmlns:a16="http://schemas.microsoft.com/office/drawing/2014/main" id="{0482C106-AC95-487F-A32A-9660924EDDF5}"/>
              </a:ext>
            </a:extLst>
          </p:cNvPr>
          <p:cNvSpPr>
            <a:spLocks noGrp="1"/>
          </p:cNvSpPr>
          <p:nvPr>
            <p:ph type="body" sz="quarter" idx="22" hasCustomPrompt="1"/>
          </p:nvPr>
        </p:nvSpPr>
        <p:spPr>
          <a:xfrm>
            <a:off x="838200" y="3657600"/>
            <a:ext cx="4546600" cy="2144713"/>
          </a:xfrm>
          <a:prstGeom prst="rect">
            <a:avLst/>
          </a:prstGeom>
        </p:spPr>
        <p:txBody>
          <a:bodyPr/>
          <a:lstStyle>
            <a:lvl1pPr marL="355600" indent="-342900">
              <a:spcBef>
                <a:spcPts val="0"/>
              </a:spcBef>
              <a:spcAft>
                <a:spcPts val="300"/>
              </a:spcAft>
              <a:buFont typeface="+mj-lt"/>
              <a:buAutoNum type="arabicPeriod"/>
              <a:defRPr/>
            </a:lvl1pPr>
          </a:lstStyle>
          <a:p>
            <a:r>
              <a:rPr lang="en-US" sz="1600"/>
              <a:t>Need more room? Handouts are a great way to expand on what is on your slide, and they can be given at the beginning or the end of the presentation. You can also link to online resources!</a:t>
            </a:r>
          </a:p>
        </p:txBody>
      </p:sp>
      <p:sp>
        <p:nvSpPr>
          <p:cNvPr id="17" name="Picture Placeholder 2">
            <a:extLst>
              <a:ext uri="{FF2B5EF4-FFF2-40B4-BE49-F238E27FC236}">
                <a16:creationId xmlns:a16="http://schemas.microsoft.com/office/drawing/2014/main" id="{F6C6516B-C60D-4FB6-93B3-CDD6E4C24580}"/>
              </a:ext>
            </a:extLst>
          </p:cNvPr>
          <p:cNvSpPr>
            <a:spLocks noGrp="1"/>
          </p:cNvSpPr>
          <p:nvPr>
            <p:ph type="pic" sz="quarter" idx="16"/>
          </p:nvPr>
        </p:nvSpPr>
        <p:spPr>
          <a:xfrm>
            <a:off x="5621869" y="1938338"/>
            <a:ext cx="2867375" cy="3863975"/>
          </a:xfrm>
          <a:prstGeom prst="rect">
            <a:avLst/>
          </a:prstGeom>
          <a:ln w="38100">
            <a:solidFill>
              <a:schemeClr val="accent2"/>
            </a:solidFill>
          </a:ln>
        </p:spPr>
      </p:sp>
      <p:sp>
        <p:nvSpPr>
          <p:cNvPr id="18" name="Picture Placeholder 4">
            <a:extLst>
              <a:ext uri="{FF2B5EF4-FFF2-40B4-BE49-F238E27FC236}">
                <a16:creationId xmlns:a16="http://schemas.microsoft.com/office/drawing/2014/main" id="{22CDC61C-2AB5-457F-A967-652D59B01DBC}"/>
              </a:ext>
            </a:extLst>
          </p:cNvPr>
          <p:cNvSpPr>
            <a:spLocks noGrp="1"/>
          </p:cNvSpPr>
          <p:nvPr>
            <p:ph type="pic" sz="quarter" idx="18"/>
          </p:nvPr>
        </p:nvSpPr>
        <p:spPr>
          <a:xfrm>
            <a:off x="8861778" y="1938338"/>
            <a:ext cx="2867375" cy="3863974"/>
          </a:xfrm>
          <a:prstGeom prst="rect">
            <a:avLst/>
          </a:prstGeom>
          <a:ln w="38100">
            <a:solidFill>
              <a:schemeClr val="accent2"/>
            </a:solidFill>
          </a:ln>
        </p:spPr>
      </p:sp>
      <p:sp>
        <p:nvSpPr>
          <p:cNvPr id="3" name="Title 1">
            <a:extLst>
              <a:ext uri="{FF2B5EF4-FFF2-40B4-BE49-F238E27FC236}">
                <a16:creationId xmlns:a16="http://schemas.microsoft.com/office/drawing/2014/main" id="{400EE117-86E1-EB44-C820-572B1C96B67B}"/>
              </a:ext>
            </a:extLst>
          </p:cNvPr>
          <p:cNvSpPr>
            <a:spLocks noGrp="1"/>
          </p:cNvSpPr>
          <p:nvPr>
            <p:ph type="title" hasCustomPrompt="1"/>
          </p:nvPr>
        </p:nvSpPr>
        <p:spPr>
          <a:xfrm>
            <a:off x="444499" y="394467"/>
            <a:ext cx="10515600" cy="859415"/>
          </a:xfrm>
          <a:prstGeom prst="rect">
            <a:avLst/>
          </a:prstGeom>
        </p:spPr>
        <p:txBody>
          <a:bodyPr>
            <a:normAutofit/>
          </a:bodyPr>
          <a:lstStyle>
            <a:lvl1pPr>
              <a:defRPr sz="5000"/>
            </a:lvl1pPr>
          </a:lstStyle>
          <a:p>
            <a:r>
              <a:rPr lang="en-US"/>
              <a:t>SLIDE TITLE</a:t>
            </a:r>
          </a:p>
        </p:txBody>
      </p:sp>
    </p:spTree>
    <p:extLst>
      <p:ext uri="{BB962C8B-B14F-4D97-AF65-F5344CB8AC3E}">
        <p14:creationId xmlns:p14="http://schemas.microsoft.com/office/powerpoint/2010/main" val="2939207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72FB-27D4-44D7-95F5-62898FF2D9E7}"/>
              </a:ext>
            </a:extLst>
          </p:cNvPr>
          <p:cNvSpPr>
            <a:spLocks noGrp="1"/>
          </p:cNvSpPr>
          <p:nvPr>
            <p:ph type="title" hasCustomPrompt="1"/>
          </p:nvPr>
        </p:nvSpPr>
        <p:spPr>
          <a:xfrm>
            <a:off x="839788" y="801510"/>
            <a:ext cx="5256212" cy="417689"/>
          </a:xfrm>
          <a:prstGeom prst="rect">
            <a:avLst/>
          </a:prstGeom>
        </p:spPr>
        <p:txBody>
          <a:bodyPr anchor="b">
            <a:normAutofit/>
          </a:bodyPr>
          <a:lstStyle>
            <a:lvl1pPr>
              <a:defRPr sz="2000">
                <a:solidFill>
                  <a:schemeClr val="tx2"/>
                </a:solidFill>
              </a:defRPr>
            </a:lvl1pPr>
          </a:lstStyle>
          <a:p>
            <a:r>
              <a:rPr lang="en-US"/>
              <a:t>OBJECTS STYLES</a:t>
            </a:r>
          </a:p>
        </p:txBody>
      </p:sp>
      <p:pic>
        <p:nvPicPr>
          <p:cNvPr id="9" name="Picture 8" descr="Logo, company name&#10;&#10;Description automatically generated">
            <a:extLst>
              <a:ext uri="{FF2B5EF4-FFF2-40B4-BE49-F238E27FC236}">
                <a16:creationId xmlns:a16="http://schemas.microsoft.com/office/drawing/2014/main" id="{D6ED5B43-1B66-4425-92E8-F11C5D14F1BB}"/>
              </a:ext>
            </a:extLst>
          </p:cNvPr>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
        <p:nvSpPr>
          <p:cNvPr id="11" name="object 255">
            <a:extLst>
              <a:ext uri="{FF2B5EF4-FFF2-40B4-BE49-F238E27FC236}">
                <a16:creationId xmlns:a16="http://schemas.microsoft.com/office/drawing/2014/main" id="{BB59CF0D-CD78-494C-8E74-A2B158DA7759}"/>
              </a:ext>
            </a:extLst>
          </p:cNvPr>
          <p:cNvSpPr txBox="1"/>
          <p:nvPr userDrawn="1"/>
        </p:nvSpPr>
        <p:spPr>
          <a:xfrm>
            <a:off x="4303887" y="3080957"/>
            <a:ext cx="179070" cy="385362"/>
          </a:xfrm>
          <a:prstGeom prst="rect">
            <a:avLst/>
          </a:prstGeom>
        </p:spPr>
        <p:txBody>
          <a:bodyPr vert="horz" wrap="square" lIns="0" tIns="15875" rIns="0" bIns="0" rtlCol="0">
            <a:spAutoFit/>
          </a:bodyPr>
          <a:lstStyle/>
          <a:p>
            <a:pPr marL="12700">
              <a:spcBef>
                <a:spcPts val="125"/>
              </a:spcBef>
            </a:pPr>
            <a:r>
              <a:rPr sz="2400" spc="5" dirty="0">
                <a:solidFill>
                  <a:srgbClr val="FFFFFF"/>
                </a:solidFill>
                <a:latin typeface="Bahnschrift Light"/>
                <a:cs typeface="Bahnschrift Light"/>
              </a:rPr>
              <a:t>1</a:t>
            </a:r>
            <a:endParaRPr sz="2400" dirty="0">
              <a:latin typeface="Bahnschrift Light"/>
              <a:cs typeface="Bahnschrift Light"/>
            </a:endParaRPr>
          </a:p>
        </p:txBody>
      </p:sp>
      <p:sp>
        <p:nvSpPr>
          <p:cNvPr id="15" name="Picture Placeholder 14">
            <a:extLst>
              <a:ext uri="{FF2B5EF4-FFF2-40B4-BE49-F238E27FC236}">
                <a16:creationId xmlns:a16="http://schemas.microsoft.com/office/drawing/2014/main" id="{4096F180-6BF9-4C8D-8326-C2431F43506D}"/>
              </a:ext>
            </a:extLst>
          </p:cNvPr>
          <p:cNvSpPr>
            <a:spLocks noGrp="1"/>
          </p:cNvSpPr>
          <p:nvPr>
            <p:ph type="pic" sz="quarter" idx="10"/>
          </p:nvPr>
        </p:nvSpPr>
        <p:spPr>
          <a:xfrm>
            <a:off x="1964267" y="2562225"/>
            <a:ext cx="1188720" cy="1188720"/>
          </a:xfrm>
          <a:prstGeom prst="rect">
            <a:avLst/>
          </a:prstGeom>
        </p:spPr>
        <p:txBody>
          <a:bodyPr/>
          <a:lstStyle/>
          <a:p>
            <a:endParaRPr lang="en-US" dirty="0"/>
          </a:p>
        </p:txBody>
      </p:sp>
      <p:sp>
        <p:nvSpPr>
          <p:cNvPr id="16" name="Picture Placeholder 14">
            <a:extLst>
              <a:ext uri="{FF2B5EF4-FFF2-40B4-BE49-F238E27FC236}">
                <a16:creationId xmlns:a16="http://schemas.microsoft.com/office/drawing/2014/main" id="{B19F2D28-261B-450E-8C1F-4E01E98A4500}"/>
              </a:ext>
            </a:extLst>
          </p:cNvPr>
          <p:cNvSpPr>
            <a:spLocks noGrp="1"/>
          </p:cNvSpPr>
          <p:nvPr>
            <p:ph type="pic" sz="quarter" idx="11"/>
          </p:nvPr>
        </p:nvSpPr>
        <p:spPr>
          <a:xfrm>
            <a:off x="4643129" y="5011914"/>
            <a:ext cx="2877961" cy="688975"/>
          </a:xfrm>
          <a:prstGeom prst="rect">
            <a:avLst/>
          </a:prstGeom>
        </p:spPr>
        <p:txBody>
          <a:bodyPr/>
          <a:lstStyle/>
          <a:p>
            <a:endParaRPr lang="en-US" dirty="0"/>
          </a:p>
        </p:txBody>
      </p:sp>
      <p:sp>
        <p:nvSpPr>
          <p:cNvPr id="17" name="Picture Placeholder 14">
            <a:extLst>
              <a:ext uri="{FF2B5EF4-FFF2-40B4-BE49-F238E27FC236}">
                <a16:creationId xmlns:a16="http://schemas.microsoft.com/office/drawing/2014/main" id="{93C7A16D-FDE1-4561-BE23-2FF83D21E1C0}"/>
              </a:ext>
            </a:extLst>
          </p:cNvPr>
          <p:cNvSpPr>
            <a:spLocks noGrp="1"/>
          </p:cNvSpPr>
          <p:nvPr>
            <p:ph type="pic" sz="quarter" idx="12"/>
          </p:nvPr>
        </p:nvSpPr>
        <p:spPr>
          <a:xfrm>
            <a:off x="7868356" y="2697374"/>
            <a:ext cx="1188720" cy="1188720"/>
          </a:xfrm>
          <a:prstGeom prst="rect">
            <a:avLst/>
          </a:prstGeom>
        </p:spPr>
        <p:txBody>
          <a:bodyPr/>
          <a:lstStyle/>
          <a:p>
            <a:endParaRPr lang="en-US" dirty="0"/>
          </a:p>
        </p:txBody>
      </p:sp>
      <p:sp>
        <p:nvSpPr>
          <p:cNvPr id="22" name="Text Placeholder 21">
            <a:extLst>
              <a:ext uri="{FF2B5EF4-FFF2-40B4-BE49-F238E27FC236}">
                <a16:creationId xmlns:a16="http://schemas.microsoft.com/office/drawing/2014/main" id="{C2962EE4-188D-41D2-9AD6-B012A8B2FB00}"/>
              </a:ext>
            </a:extLst>
          </p:cNvPr>
          <p:cNvSpPr>
            <a:spLocks noGrp="1"/>
          </p:cNvSpPr>
          <p:nvPr>
            <p:ph type="body" sz="quarter" idx="13" hasCustomPrompt="1"/>
          </p:nvPr>
        </p:nvSpPr>
        <p:spPr>
          <a:xfrm>
            <a:off x="1230313" y="3849688"/>
            <a:ext cx="2878137" cy="1422400"/>
          </a:xfrm>
          <a:prstGeom prst="rect">
            <a:avLst/>
          </a:prstGeom>
        </p:spPr>
        <p:txBody>
          <a:bodyPr>
            <a:normAutofit/>
          </a:bodyPr>
          <a:lstStyle>
            <a:lvl1pPr>
              <a:defRPr sz="2000"/>
            </a:lvl1pPr>
          </a:lstStyle>
          <a:p>
            <a:pPr lvl="0"/>
            <a:r>
              <a:rPr lang="en-US"/>
              <a:t>Graphics can be used to illustrate an otherwise hard-picture item.</a:t>
            </a:r>
          </a:p>
        </p:txBody>
      </p:sp>
      <p:sp>
        <p:nvSpPr>
          <p:cNvPr id="23" name="Text Placeholder 21">
            <a:extLst>
              <a:ext uri="{FF2B5EF4-FFF2-40B4-BE49-F238E27FC236}">
                <a16:creationId xmlns:a16="http://schemas.microsoft.com/office/drawing/2014/main" id="{58AAE0B7-E638-4B21-A841-EF3B4A042526}"/>
              </a:ext>
            </a:extLst>
          </p:cNvPr>
          <p:cNvSpPr>
            <a:spLocks noGrp="1"/>
          </p:cNvSpPr>
          <p:nvPr>
            <p:ph type="body" sz="quarter" idx="14" hasCustomPrompt="1"/>
          </p:nvPr>
        </p:nvSpPr>
        <p:spPr>
          <a:xfrm>
            <a:off x="4643041" y="2652338"/>
            <a:ext cx="2878137" cy="2100284"/>
          </a:xfrm>
          <a:prstGeom prst="rect">
            <a:avLst/>
          </a:prstGeom>
        </p:spPr>
        <p:txBody>
          <a:bodyPr>
            <a:normAutofit/>
          </a:bodyPr>
          <a:lstStyle>
            <a:lvl1pPr>
              <a:defRPr sz="2000"/>
            </a:lvl1pPr>
          </a:lstStyle>
          <a:p>
            <a:pPr lvl="0"/>
            <a:r>
              <a:rPr lang="en-US"/>
              <a:t>Plain icons are also helpful. Microsoft has a suite of built-in icons, available under the Insert tab. We’re also building a DCF icon library.</a:t>
            </a:r>
          </a:p>
        </p:txBody>
      </p:sp>
      <p:sp>
        <p:nvSpPr>
          <p:cNvPr id="26" name="Text Placeholder 21">
            <a:extLst>
              <a:ext uri="{FF2B5EF4-FFF2-40B4-BE49-F238E27FC236}">
                <a16:creationId xmlns:a16="http://schemas.microsoft.com/office/drawing/2014/main" id="{3AC07C26-9D73-4C28-8183-1FC4B3FAA750}"/>
              </a:ext>
            </a:extLst>
          </p:cNvPr>
          <p:cNvSpPr>
            <a:spLocks noGrp="1"/>
          </p:cNvSpPr>
          <p:nvPr>
            <p:ph type="body" sz="quarter" idx="15" hasCustomPrompt="1"/>
          </p:nvPr>
        </p:nvSpPr>
        <p:spPr>
          <a:xfrm>
            <a:off x="9211999" y="2652338"/>
            <a:ext cx="2596172" cy="2359576"/>
          </a:xfrm>
          <a:prstGeom prst="rect">
            <a:avLst/>
          </a:prstGeom>
        </p:spPr>
        <p:txBody>
          <a:bodyPr>
            <a:normAutofit/>
          </a:bodyPr>
          <a:lstStyle>
            <a:lvl1pPr>
              <a:defRPr sz="2000"/>
            </a:lvl1pPr>
          </a:lstStyle>
          <a:p>
            <a:pPr lvl="0"/>
            <a:r>
              <a:rPr lang="en-US"/>
              <a:t>Images of people and families should be diverse and inclusive. Make sure all your images are a good representation of people and concepts.</a:t>
            </a:r>
          </a:p>
        </p:txBody>
      </p:sp>
      <p:sp>
        <p:nvSpPr>
          <p:cNvPr id="32" name="Rectangle 31">
            <a:extLst>
              <a:ext uri="{FF2B5EF4-FFF2-40B4-BE49-F238E27FC236}">
                <a16:creationId xmlns:a16="http://schemas.microsoft.com/office/drawing/2014/main" id="{EDB7AE53-B17E-4587-8E9E-F1C172775E60}"/>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lide Number Placeholder 5">
            <a:extLst>
              <a:ext uri="{FF2B5EF4-FFF2-40B4-BE49-F238E27FC236}">
                <a16:creationId xmlns:a16="http://schemas.microsoft.com/office/drawing/2014/main" id="{5934D0E4-93C8-4E78-A6A6-2C9B2475A285}"/>
              </a:ext>
            </a:extLst>
          </p:cNvPr>
          <p:cNvSpPr>
            <a:spLocks noGrp="1"/>
          </p:cNvSpPr>
          <p:nvPr>
            <p:ph type="sldNum" sz="quarter" idx="16"/>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spTree>
    <p:extLst>
      <p:ext uri="{BB962C8B-B14F-4D97-AF65-F5344CB8AC3E}">
        <p14:creationId xmlns:p14="http://schemas.microsoft.com/office/powerpoint/2010/main" val="271287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9" name="Picture 8" descr="Logo, company name&#10;&#10;Description automatically generated">
            <a:extLst>
              <a:ext uri="{FF2B5EF4-FFF2-40B4-BE49-F238E27FC236}">
                <a16:creationId xmlns:a16="http://schemas.microsoft.com/office/drawing/2014/main" id="{D6ED5B43-1B66-4425-92E8-F11C5D14F1BB}"/>
              </a:ext>
            </a:extLst>
          </p:cNvPr>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
        <p:nvSpPr>
          <p:cNvPr id="11" name="object 255">
            <a:extLst>
              <a:ext uri="{FF2B5EF4-FFF2-40B4-BE49-F238E27FC236}">
                <a16:creationId xmlns:a16="http://schemas.microsoft.com/office/drawing/2014/main" id="{BB59CF0D-CD78-494C-8E74-A2B158DA7759}"/>
              </a:ext>
            </a:extLst>
          </p:cNvPr>
          <p:cNvSpPr txBox="1"/>
          <p:nvPr userDrawn="1"/>
        </p:nvSpPr>
        <p:spPr>
          <a:xfrm>
            <a:off x="4303887" y="3080957"/>
            <a:ext cx="179070" cy="385362"/>
          </a:xfrm>
          <a:prstGeom prst="rect">
            <a:avLst/>
          </a:prstGeom>
        </p:spPr>
        <p:txBody>
          <a:bodyPr vert="horz" wrap="square" lIns="0" tIns="15875" rIns="0" bIns="0" rtlCol="0">
            <a:spAutoFit/>
          </a:bodyPr>
          <a:lstStyle/>
          <a:p>
            <a:pPr marL="12700">
              <a:spcBef>
                <a:spcPts val="125"/>
              </a:spcBef>
            </a:pPr>
            <a:r>
              <a:rPr sz="2400" spc="5" dirty="0">
                <a:solidFill>
                  <a:srgbClr val="FFFFFF"/>
                </a:solidFill>
                <a:latin typeface="Bahnschrift Light"/>
                <a:cs typeface="Bahnschrift Light"/>
              </a:rPr>
              <a:t>1</a:t>
            </a:r>
            <a:endParaRPr sz="2400" dirty="0">
              <a:latin typeface="Bahnschrift Light"/>
              <a:cs typeface="Bahnschrift Light"/>
            </a:endParaRPr>
          </a:p>
        </p:txBody>
      </p:sp>
      <p:sp>
        <p:nvSpPr>
          <p:cNvPr id="15" name="Picture Placeholder 14">
            <a:extLst>
              <a:ext uri="{FF2B5EF4-FFF2-40B4-BE49-F238E27FC236}">
                <a16:creationId xmlns:a16="http://schemas.microsoft.com/office/drawing/2014/main" id="{4096F180-6BF9-4C8D-8326-C2431F43506D}"/>
              </a:ext>
            </a:extLst>
          </p:cNvPr>
          <p:cNvSpPr>
            <a:spLocks noGrp="1"/>
          </p:cNvSpPr>
          <p:nvPr>
            <p:ph type="pic" sz="quarter" idx="10"/>
          </p:nvPr>
        </p:nvSpPr>
        <p:spPr>
          <a:xfrm>
            <a:off x="1388534" y="4130118"/>
            <a:ext cx="1371600" cy="1371600"/>
          </a:xfrm>
          <a:prstGeom prst="rect">
            <a:avLst/>
          </a:prstGeom>
        </p:spPr>
        <p:txBody>
          <a:bodyPr/>
          <a:lstStyle/>
          <a:p>
            <a:endParaRPr lang="en-US" dirty="0"/>
          </a:p>
        </p:txBody>
      </p:sp>
      <p:sp>
        <p:nvSpPr>
          <p:cNvPr id="16" name="Picture Placeholder 14">
            <a:extLst>
              <a:ext uri="{FF2B5EF4-FFF2-40B4-BE49-F238E27FC236}">
                <a16:creationId xmlns:a16="http://schemas.microsoft.com/office/drawing/2014/main" id="{B19F2D28-261B-450E-8C1F-4E01E98A4500}"/>
              </a:ext>
            </a:extLst>
          </p:cNvPr>
          <p:cNvSpPr>
            <a:spLocks noGrp="1"/>
          </p:cNvSpPr>
          <p:nvPr>
            <p:ph type="pic" sz="quarter" idx="11"/>
          </p:nvPr>
        </p:nvSpPr>
        <p:spPr>
          <a:xfrm>
            <a:off x="4112368" y="2375957"/>
            <a:ext cx="1371600" cy="1371600"/>
          </a:xfrm>
          <a:prstGeom prst="rect">
            <a:avLst/>
          </a:prstGeom>
        </p:spPr>
        <p:txBody>
          <a:bodyPr/>
          <a:lstStyle/>
          <a:p>
            <a:endParaRPr lang="en-US" dirty="0"/>
          </a:p>
        </p:txBody>
      </p:sp>
      <p:sp>
        <p:nvSpPr>
          <p:cNvPr id="17" name="Picture Placeholder 14">
            <a:extLst>
              <a:ext uri="{FF2B5EF4-FFF2-40B4-BE49-F238E27FC236}">
                <a16:creationId xmlns:a16="http://schemas.microsoft.com/office/drawing/2014/main" id="{93C7A16D-FDE1-4561-BE23-2FF83D21E1C0}"/>
              </a:ext>
            </a:extLst>
          </p:cNvPr>
          <p:cNvSpPr>
            <a:spLocks noGrp="1"/>
          </p:cNvSpPr>
          <p:nvPr>
            <p:ph type="pic" sz="quarter" idx="12"/>
          </p:nvPr>
        </p:nvSpPr>
        <p:spPr>
          <a:xfrm>
            <a:off x="6636063" y="4130118"/>
            <a:ext cx="1371600" cy="1371600"/>
          </a:xfrm>
          <a:prstGeom prst="rect">
            <a:avLst/>
          </a:prstGeom>
        </p:spPr>
        <p:txBody>
          <a:bodyPr/>
          <a:lstStyle/>
          <a:p>
            <a:endParaRPr lang="en-US" dirty="0"/>
          </a:p>
        </p:txBody>
      </p:sp>
      <p:sp>
        <p:nvSpPr>
          <p:cNvPr id="22" name="Text Placeholder 21">
            <a:extLst>
              <a:ext uri="{FF2B5EF4-FFF2-40B4-BE49-F238E27FC236}">
                <a16:creationId xmlns:a16="http://schemas.microsoft.com/office/drawing/2014/main" id="{C2962EE4-188D-41D2-9AD6-B012A8B2FB00}"/>
              </a:ext>
            </a:extLst>
          </p:cNvPr>
          <p:cNvSpPr>
            <a:spLocks noGrp="1"/>
          </p:cNvSpPr>
          <p:nvPr>
            <p:ph type="body" sz="quarter" idx="13" hasCustomPrompt="1"/>
          </p:nvPr>
        </p:nvSpPr>
        <p:spPr>
          <a:xfrm>
            <a:off x="1011163" y="1986173"/>
            <a:ext cx="2480730" cy="1935495"/>
          </a:xfrm>
          <a:prstGeom prst="rect">
            <a:avLst/>
          </a:prstGeom>
        </p:spPr>
        <p:txBody>
          <a:bodyPr>
            <a:normAutofit/>
          </a:bodyPr>
          <a:lstStyle>
            <a:lvl1pPr>
              <a:defRPr sz="2000"/>
            </a:lvl1pPr>
          </a:lstStyle>
          <a:p>
            <a:pPr lvl="0"/>
            <a:r>
              <a:rPr lang="en-US"/>
              <a:t>A slide with room for four objects and captions</a:t>
            </a:r>
          </a:p>
        </p:txBody>
      </p:sp>
      <p:sp>
        <p:nvSpPr>
          <p:cNvPr id="23" name="Text Placeholder 21">
            <a:extLst>
              <a:ext uri="{FF2B5EF4-FFF2-40B4-BE49-F238E27FC236}">
                <a16:creationId xmlns:a16="http://schemas.microsoft.com/office/drawing/2014/main" id="{58AAE0B7-E638-4B21-A841-EF3B4A042526}"/>
              </a:ext>
            </a:extLst>
          </p:cNvPr>
          <p:cNvSpPr>
            <a:spLocks noGrp="1"/>
          </p:cNvSpPr>
          <p:nvPr>
            <p:ph type="body" sz="quarter" idx="14" hasCustomPrompt="1"/>
          </p:nvPr>
        </p:nvSpPr>
        <p:spPr>
          <a:xfrm>
            <a:off x="3672513" y="3921669"/>
            <a:ext cx="2423488" cy="2100284"/>
          </a:xfrm>
          <a:prstGeom prst="rect">
            <a:avLst/>
          </a:prstGeom>
        </p:spPr>
        <p:txBody>
          <a:bodyPr>
            <a:normAutofit/>
          </a:bodyPr>
          <a:lstStyle>
            <a:lvl1pPr>
              <a:defRPr sz="2000"/>
            </a:lvl1pPr>
          </a:lstStyle>
          <a:p>
            <a:pPr lvl="0"/>
            <a:r>
              <a:rPr lang="en-US"/>
              <a:t>Great for transitioning between topics.</a:t>
            </a:r>
          </a:p>
        </p:txBody>
      </p:sp>
      <p:sp>
        <p:nvSpPr>
          <p:cNvPr id="26" name="Text Placeholder 21">
            <a:extLst>
              <a:ext uri="{FF2B5EF4-FFF2-40B4-BE49-F238E27FC236}">
                <a16:creationId xmlns:a16="http://schemas.microsoft.com/office/drawing/2014/main" id="{3AC07C26-9D73-4C28-8183-1FC4B3FAA750}"/>
              </a:ext>
            </a:extLst>
          </p:cNvPr>
          <p:cNvSpPr>
            <a:spLocks noGrp="1"/>
          </p:cNvSpPr>
          <p:nvPr>
            <p:ph type="body" sz="quarter" idx="15" hasCustomPrompt="1"/>
          </p:nvPr>
        </p:nvSpPr>
        <p:spPr>
          <a:xfrm>
            <a:off x="8845372" y="3921669"/>
            <a:ext cx="2596172" cy="2100284"/>
          </a:xfrm>
          <a:prstGeom prst="rect">
            <a:avLst/>
          </a:prstGeom>
        </p:spPr>
        <p:txBody>
          <a:bodyPr>
            <a:normAutofit/>
          </a:bodyPr>
          <a:lstStyle>
            <a:lvl1pPr>
              <a:defRPr sz="2000"/>
            </a:lvl1pPr>
          </a:lstStyle>
          <a:p>
            <a:pPr lvl="0"/>
            <a:r>
              <a:rPr lang="en-US"/>
              <a:t>You could also delete extra objects and use this format for just 2-3 items.</a:t>
            </a:r>
          </a:p>
        </p:txBody>
      </p:sp>
      <p:sp>
        <p:nvSpPr>
          <p:cNvPr id="32" name="Rectangle 31">
            <a:extLst>
              <a:ext uri="{FF2B5EF4-FFF2-40B4-BE49-F238E27FC236}">
                <a16:creationId xmlns:a16="http://schemas.microsoft.com/office/drawing/2014/main" id="{EDB7AE53-B17E-4587-8E9E-F1C172775E60}"/>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lide Number Placeholder 5">
            <a:extLst>
              <a:ext uri="{FF2B5EF4-FFF2-40B4-BE49-F238E27FC236}">
                <a16:creationId xmlns:a16="http://schemas.microsoft.com/office/drawing/2014/main" id="{5934D0E4-93C8-4E78-A6A6-2C9B2475A285}"/>
              </a:ext>
            </a:extLst>
          </p:cNvPr>
          <p:cNvSpPr>
            <a:spLocks noGrp="1"/>
          </p:cNvSpPr>
          <p:nvPr>
            <p:ph type="sldNum" sz="quarter" idx="16"/>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sp>
        <p:nvSpPr>
          <p:cNvPr id="5" name="Picture Placeholder 4">
            <a:extLst>
              <a:ext uri="{FF2B5EF4-FFF2-40B4-BE49-F238E27FC236}">
                <a16:creationId xmlns:a16="http://schemas.microsoft.com/office/drawing/2014/main" id="{0CBFEE6D-0EE5-4571-A816-483103D088FB}"/>
              </a:ext>
            </a:extLst>
          </p:cNvPr>
          <p:cNvSpPr>
            <a:spLocks noGrp="1"/>
          </p:cNvSpPr>
          <p:nvPr>
            <p:ph type="pic" sz="quarter" idx="17"/>
          </p:nvPr>
        </p:nvSpPr>
        <p:spPr>
          <a:xfrm>
            <a:off x="9457658" y="2375957"/>
            <a:ext cx="1371600" cy="137160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EF3261E7-4FF6-4981-847C-4AE86EBF6020}"/>
              </a:ext>
            </a:extLst>
          </p:cNvPr>
          <p:cNvSpPr>
            <a:spLocks noGrp="1"/>
          </p:cNvSpPr>
          <p:nvPr>
            <p:ph type="body" sz="quarter" idx="18" hasCustomPrompt="1"/>
          </p:nvPr>
        </p:nvSpPr>
        <p:spPr>
          <a:xfrm>
            <a:off x="6276622" y="1986174"/>
            <a:ext cx="2178403" cy="1935494"/>
          </a:xfrm>
          <a:prstGeom prst="rect">
            <a:avLst/>
          </a:prstGeom>
        </p:spPr>
        <p:txBody>
          <a:bodyPr>
            <a:noAutofit/>
          </a:bodyPr>
          <a:lstStyle>
            <a:lvl1pPr>
              <a:defRPr sz="2000"/>
            </a:lvl1pPr>
            <a:lvl2pPr>
              <a:defRPr sz="2000"/>
            </a:lvl2pPr>
            <a:lvl3pPr>
              <a:defRPr sz="2000"/>
            </a:lvl3pPr>
            <a:lvl4pPr>
              <a:defRPr sz="2000"/>
            </a:lvl4pPr>
            <a:lvl5pPr>
              <a:defRPr sz="2000"/>
            </a:lvl5pPr>
          </a:lstStyle>
          <a:p>
            <a:pPr lvl="0"/>
            <a:r>
              <a:rPr lang="en-US"/>
              <a:t>A good format for sharing progress or identifying problems.</a:t>
            </a:r>
          </a:p>
        </p:txBody>
      </p:sp>
      <p:sp>
        <p:nvSpPr>
          <p:cNvPr id="2" name="Title 1">
            <a:extLst>
              <a:ext uri="{FF2B5EF4-FFF2-40B4-BE49-F238E27FC236}">
                <a16:creationId xmlns:a16="http://schemas.microsoft.com/office/drawing/2014/main" id="{B0A3FBB3-D8F6-D96D-E72A-37EDBEA83801}"/>
              </a:ext>
            </a:extLst>
          </p:cNvPr>
          <p:cNvSpPr>
            <a:spLocks noGrp="1"/>
          </p:cNvSpPr>
          <p:nvPr>
            <p:ph type="title" hasCustomPrompt="1"/>
          </p:nvPr>
        </p:nvSpPr>
        <p:spPr>
          <a:xfrm>
            <a:off x="444499" y="394467"/>
            <a:ext cx="10515600" cy="859415"/>
          </a:xfrm>
          <a:prstGeom prst="rect">
            <a:avLst/>
          </a:prstGeom>
        </p:spPr>
        <p:txBody>
          <a:bodyPr>
            <a:normAutofit/>
          </a:bodyPr>
          <a:lstStyle>
            <a:lvl1pPr>
              <a:defRPr sz="5000"/>
            </a:lvl1pPr>
          </a:lstStyle>
          <a:p>
            <a:r>
              <a:rPr lang="en-US"/>
              <a:t>SLIDE TITLE</a:t>
            </a:r>
          </a:p>
        </p:txBody>
      </p:sp>
    </p:spTree>
    <p:extLst>
      <p:ext uri="{BB962C8B-B14F-4D97-AF65-F5344CB8AC3E}">
        <p14:creationId xmlns:p14="http://schemas.microsoft.com/office/powerpoint/2010/main" val="971324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72FB-27D4-44D7-95F5-62898FF2D9E7}"/>
              </a:ext>
            </a:extLst>
          </p:cNvPr>
          <p:cNvSpPr>
            <a:spLocks noGrp="1"/>
          </p:cNvSpPr>
          <p:nvPr>
            <p:ph type="title" hasCustomPrompt="1"/>
          </p:nvPr>
        </p:nvSpPr>
        <p:spPr>
          <a:xfrm>
            <a:off x="839788" y="801510"/>
            <a:ext cx="5256212" cy="784402"/>
          </a:xfrm>
          <a:prstGeom prst="rect">
            <a:avLst/>
          </a:prstGeom>
        </p:spPr>
        <p:txBody>
          <a:bodyPr anchor="t">
            <a:normAutofit/>
          </a:bodyPr>
          <a:lstStyle>
            <a:lvl1pPr>
              <a:lnSpc>
                <a:spcPct val="100000"/>
              </a:lnSpc>
              <a:defRPr sz="2000">
                <a:solidFill>
                  <a:schemeClr val="tx2"/>
                </a:solidFill>
              </a:defRPr>
            </a:lvl1pPr>
          </a:lstStyle>
          <a:p>
            <a:r>
              <a:rPr lang="en-US"/>
              <a:t>TABLE AND CELL </a:t>
            </a:r>
            <a:br>
              <a:rPr lang="en-US"/>
            </a:br>
            <a:r>
              <a:rPr lang="en-US"/>
              <a:t>STYLES</a:t>
            </a:r>
          </a:p>
        </p:txBody>
      </p:sp>
      <p:pic>
        <p:nvPicPr>
          <p:cNvPr id="9" name="Picture 8" descr="Logo, company name&#10;&#10;Description automatically generated">
            <a:extLst>
              <a:ext uri="{FF2B5EF4-FFF2-40B4-BE49-F238E27FC236}">
                <a16:creationId xmlns:a16="http://schemas.microsoft.com/office/drawing/2014/main" id="{D6ED5B43-1B66-4425-92E8-F11C5D14F1BB}"/>
              </a:ext>
            </a:extLst>
          </p:cNvPr>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
        <p:nvSpPr>
          <p:cNvPr id="11" name="object 255">
            <a:extLst>
              <a:ext uri="{FF2B5EF4-FFF2-40B4-BE49-F238E27FC236}">
                <a16:creationId xmlns:a16="http://schemas.microsoft.com/office/drawing/2014/main" id="{BB59CF0D-CD78-494C-8E74-A2B158DA7759}"/>
              </a:ext>
            </a:extLst>
          </p:cNvPr>
          <p:cNvSpPr txBox="1"/>
          <p:nvPr userDrawn="1"/>
        </p:nvSpPr>
        <p:spPr>
          <a:xfrm>
            <a:off x="4303887" y="3080957"/>
            <a:ext cx="179070" cy="385362"/>
          </a:xfrm>
          <a:prstGeom prst="rect">
            <a:avLst/>
          </a:prstGeom>
        </p:spPr>
        <p:txBody>
          <a:bodyPr vert="horz" wrap="square" lIns="0" tIns="15875" rIns="0" bIns="0" rtlCol="0">
            <a:spAutoFit/>
          </a:bodyPr>
          <a:lstStyle/>
          <a:p>
            <a:pPr marL="12700">
              <a:spcBef>
                <a:spcPts val="125"/>
              </a:spcBef>
            </a:pPr>
            <a:r>
              <a:rPr sz="2400" spc="5" dirty="0">
                <a:solidFill>
                  <a:srgbClr val="FFFFFF"/>
                </a:solidFill>
                <a:latin typeface="Bahnschrift Light"/>
                <a:cs typeface="Bahnschrift Light"/>
              </a:rPr>
              <a:t>1</a:t>
            </a:r>
            <a:endParaRPr sz="2400" dirty="0">
              <a:latin typeface="Bahnschrift Light"/>
              <a:cs typeface="Bahnschrift Light"/>
            </a:endParaRPr>
          </a:p>
        </p:txBody>
      </p:sp>
      <p:sp>
        <p:nvSpPr>
          <p:cNvPr id="22" name="Text Placeholder 21">
            <a:extLst>
              <a:ext uri="{FF2B5EF4-FFF2-40B4-BE49-F238E27FC236}">
                <a16:creationId xmlns:a16="http://schemas.microsoft.com/office/drawing/2014/main" id="{C2962EE4-188D-41D2-9AD6-B012A8B2FB00}"/>
              </a:ext>
            </a:extLst>
          </p:cNvPr>
          <p:cNvSpPr>
            <a:spLocks noGrp="1"/>
          </p:cNvSpPr>
          <p:nvPr>
            <p:ph type="body" sz="quarter" idx="13" hasCustomPrompt="1"/>
          </p:nvPr>
        </p:nvSpPr>
        <p:spPr>
          <a:xfrm>
            <a:off x="839789" y="2405063"/>
            <a:ext cx="2942476" cy="3190741"/>
          </a:xfrm>
          <a:prstGeom prst="rect">
            <a:avLst/>
          </a:prstGeom>
        </p:spPr>
        <p:txBody>
          <a:bodyPr>
            <a:normAutofit/>
          </a:bodyPr>
          <a:lstStyle>
            <a:lvl1pPr>
              <a:defRPr sz="1600"/>
            </a:lvl1pPr>
          </a:lstStyle>
          <a:p>
            <a:pPr lvl="0"/>
            <a:r>
              <a:rPr lang="en-US"/>
              <a:t>Tables should all be consistent and match agency branding.</a:t>
            </a:r>
          </a:p>
          <a:p>
            <a:pPr lvl="0"/>
            <a:r>
              <a:rPr lang="en-US"/>
              <a:t>Use </a:t>
            </a:r>
            <a:r>
              <a:rPr lang="en-US" err="1"/>
              <a:t>Bahnschrift</a:t>
            </a:r>
            <a:r>
              <a:rPr lang="en-US"/>
              <a:t> for headings and Times New Roman for body text.</a:t>
            </a:r>
          </a:p>
        </p:txBody>
      </p:sp>
      <p:sp>
        <p:nvSpPr>
          <p:cNvPr id="26" name="Text Placeholder 21">
            <a:extLst>
              <a:ext uri="{FF2B5EF4-FFF2-40B4-BE49-F238E27FC236}">
                <a16:creationId xmlns:a16="http://schemas.microsoft.com/office/drawing/2014/main" id="{3AC07C26-9D73-4C28-8183-1FC4B3FAA750}"/>
              </a:ext>
            </a:extLst>
          </p:cNvPr>
          <p:cNvSpPr>
            <a:spLocks noGrp="1"/>
          </p:cNvSpPr>
          <p:nvPr>
            <p:ph type="body" sz="quarter" idx="15" hasCustomPrompt="1"/>
          </p:nvPr>
        </p:nvSpPr>
        <p:spPr>
          <a:xfrm>
            <a:off x="3782263" y="5207156"/>
            <a:ext cx="8296848" cy="933999"/>
          </a:xfrm>
          <a:prstGeom prst="rect">
            <a:avLst/>
          </a:prstGeom>
        </p:spPr>
        <p:txBody>
          <a:bodyPr>
            <a:normAutofit/>
          </a:bodyPr>
          <a:lstStyle>
            <a:lvl1pPr>
              <a:defRPr sz="1800"/>
            </a:lvl1pPr>
          </a:lstStyle>
          <a:p>
            <a:pPr lvl="0"/>
            <a:r>
              <a:rPr lang="en-US"/>
              <a:t>Colors are DCF blue #113884, DCF gold #efbc32, and medium grey #666666. Do not use alternate colors unless they are tied to a program area (TDM Orange, KPM gray blue, APS purple, etc.)</a:t>
            </a:r>
          </a:p>
        </p:txBody>
      </p:sp>
      <p:sp>
        <p:nvSpPr>
          <p:cNvPr id="32" name="Rectangle 31">
            <a:extLst>
              <a:ext uri="{FF2B5EF4-FFF2-40B4-BE49-F238E27FC236}">
                <a16:creationId xmlns:a16="http://schemas.microsoft.com/office/drawing/2014/main" id="{EDB7AE53-B17E-4587-8E9E-F1C172775E60}"/>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lide Number Placeholder 5">
            <a:extLst>
              <a:ext uri="{FF2B5EF4-FFF2-40B4-BE49-F238E27FC236}">
                <a16:creationId xmlns:a16="http://schemas.microsoft.com/office/drawing/2014/main" id="{5934D0E4-93C8-4E78-A6A6-2C9B2475A285}"/>
              </a:ext>
            </a:extLst>
          </p:cNvPr>
          <p:cNvSpPr>
            <a:spLocks noGrp="1"/>
          </p:cNvSpPr>
          <p:nvPr>
            <p:ph type="sldNum" sz="quarter" idx="16"/>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sp>
        <p:nvSpPr>
          <p:cNvPr id="4" name="Table Placeholder 3">
            <a:extLst>
              <a:ext uri="{FF2B5EF4-FFF2-40B4-BE49-F238E27FC236}">
                <a16:creationId xmlns:a16="http://schemas.microsoft.com/office/drawing/2014/main" id="{20997488-6733-4DF6-B5BB-A6260D85D6C3}"/>
              </a:ext>
            </a:extLst>
          </p:cNvPr>
          <p:cNvSpPr>
            <a:spLocks noGrp="1"/>
          </p:cNvSpPr>
          <p:nvPr>
            <p:ph type="tbl" sz="quarter" idx="17"/>
          </p:nvPr>
        </p:nvSpPr>
        <p:spPr>
          <a:xfrm>
            <a:off x="3783013" y="2405063"/>
            <a:ext cx="8408987" cy="2652712"/>
          </a:xfrm>
          <a:prstGeom prst="rect">
            <a:avLst/>
          </a:prstGeom>
        </p:spPr>
        <p:txBody>
          <a:bodyPr/>
          <a:lstStyle/>
          <a:p>
            <a:endParaRPr lang="en-US" dirty="0"/>
          </a:p>
        </p:txBody>
      </p:sp>
    </p:spTree>
    <p:extLst>
      <p:ext uri="{BB962C8B-B14F-4D97-AF65-F5344CB8AC3E}">
        <p14:creationId xmlns:p14="http://schemas.microsoft.com/office/powerpoint/2010/main" val="78567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7014A4FE-4F53-4517-9DCE-60B904388699}"/>
              </a:ext>
            </a:extLst>
          </p:cNvPr>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
        <p:nvSpPr>
          <p:cNvPr id="2" name="Title 1">
            <a:extLst>
              <a:ext uri="{FF2B5EF4-FFF2-40B4-BE49-F238E27FC236}">
                <a16:creationId xmlns:a16="http://schemas.microsoft.com/office/drawing/2014/main" id="{83F560A8-1BB7-90EE-B1AF-70FE0A8A2F20}"/>
              </a:ext>
            </a:extLst>
          </p:cNvPr>
          <p:cNvSpPr>
            <a:spLocks noGrp="1"/>
          </p:cNvSpPr>
          <p:nvPr>
            <p:ph type="title" hasCustomPrompt="1"/>
          </p:nvPr>
        </p:nvSpPr>
        <p:spPr>
          <a:xfrm>
            <a:off x="444499" y="394467"/>
            <a:ext cx="10064638" cy="859415"/>
          </a:xfrm>
          <a:prstGeom prst="rect">
            <a:avLst/>
          </a:prstGeom>
        </p:spPr>
        <p:txBody>
          <a:bodyPr>
            <a:normAutofit/>
          </a:bodyPr>
          <a:lstStyle>
            <a:lvl1pPr>
              <a:defRPr sz="5000"/>
            </a:lvl1pPr>
          </a:lstStyle>
          <a:p>
            <a:r>
              <a:rPr lang="en-US"/>
              <a:t>TABLE OF CONTENTS</a:t>
            </a:r>
          </a:p>
        </p:txBody>
      </p:sp>
      <p:sp>
        <p:nvSpPr>
          <p:cNvPr id="8" name="Rectangle 7">
            <a:extLst>
              <a:ext uri="{FF2B5EF4-FFF2-40B4-BE49-F238E27FC236}">
                <a16:creationId xmlns:a16="http://schemas.microsoft.com/office/drawing/2014/main" id="{4673B7AB-443A-92E4-166D-A1C5DEE6212F}"/>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CB890B8D-3070-6EE1-94CA-453A33AC445D}"/>
              </a:ext>
            </a:extLst>
          </p:cNvPr>
          <p:cNvSpPr>
            <a:spLocks noGrp="1"/>
          </p:cNvSpPr>
          <p:nvPr>
            <p:ph type="sldNum" sz="quarter" idx="12"/>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spTree>
    <p:extLst>
      <p:ext uri="{BB962C8B-B14F-4D97-AF65-F5344CB8AC3E}">
        <p14:creationId xmlns:p14="http://schemas.microsoft.com/office/powerpoint/2010/main" val="2651059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SmartArt Placeholder 3">
            <a:extLst>
              <a:ext uri="{FF2B5EF4-FFF2-40B4-BE49-F238E27FC236}">
                <a16:creationId xmlns:a16="http://schemas.microsoft.com/office/drawing/2014/main" id="{C768A75F-EEFA-46F7-97B2-1745EFB6BA95}"/>
              </a:ext>
            </a:extLst>
          </p:cNvPr>
          <p:cNvSpPr>
            <a:spLocks noGrp="1"/>
          </p:cNvSpPr>
          <p:nvPr>
            <p:ph type="dgm" sz="quarter" idx="13"/>
          </p:nvPr>
        </p:nvSpPr>
        <p:spPr>
          <a:xfrm>
            <a:off x="6084888" y="0"/>
            <a:ext cx="6084887" cy="6856413"/>
          </a:xfrm>
          <a:prstGeom prst="rect">
            <a:avLst/>
          </a:prstGeom>
        </p:spPr>
        <p:txBody>
          <a:bodyPr/>
          <a:lstStyle/>
          <a:p>
            <a:endParaRPr lang="en-US" dirty="0"/>
          </a:p>
        </p:txBody>
      </p:sp>
      <p:pic>
        <p:nvPicPr>
          <p:cNvPr id="14" name="Picture 13" descr="Logo, company name&#10;&#10;Description automatically generated">
            <a:extLst>
              <a:ext uri="{FF2B5EF4-FFF2-40B4-BE49-F238E27FC236}">
                <a16:creationId xmlns:a16="http://schemas.microsoft.com/office/drawing/2014/main" id="{97429AB5-5314-49A3-926B-6A6A35D5CDEA}"/>
              </a:ext>
            </a:extLst>
          </p:cNvPr>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4585837" y="5776978"/>
            <a:ext cx="1408543" cy="845126"/>
          </a:xfrm>
          <a:prstGeom prst="rect">
            <a:avLst/>
          </a:prstGeom>
        </p:spPr>
      </p:pic>
      <p:sp>
        <p:nvSpPr>
          <p:cNvPr id="3" name="Content Placeholder 2">
            <a:extLst>
              <a:ext uri="{FF2B5EF4-FFF2-40B4-BE49-F238E27FC236}">
                <a16:creationId xmlns:a16="http://schemas.microsoft.com/office/drawing/2014/main" id="{81F6270B-D4F4-4095-B875-5B5651A90E2E}"/>
              </a:ext>
            </a:extLst>
          </p:cNvPr>
          <p:cNvSpPr>
            <a:spLocks noGrp="1"/>
          </p:cNvSpPr>
          <p:nvPr>
            <p:ph sz="half" idx="1" hasCustomPrompt="1"/>
          </p:nvPr>
        </p:nvSpPr>
        <p:spPr>
          <a:xfrm>
            <a:off x="857955" y="2336800"/>
            <a:ext cx="4425245" cy="3840163"/>
          </a:xfrm>
          <a:prstGeom prst="rect">
            <a:avLst/>
          </a:prstGeom>
        </p:spPr>
        <p:txBody>
          <a:bodyPr>
            <a:normAutofit/>
          </a:bodyPr>
          <a:lstStyle>
            <a:lvl1pPr marL="285750" indent="-285750">
              <a:buFont typeface="Arial" panose="020B0604020202020204" pitchFamily="34" charset="0"/>
              <a:buChar char="•"/>
              <a:defRPr sz="1600"/>
            </a:lvl1pPr>
          </a:lstStyle>
          <a:p>
            <a:pPr lvl="0"/>
            <a:r>
              <a:rPr lang="en-US"/>
              <a:t>There’s more than one way to format a list. Try a more fun design, try editing the Smart Art on the right.</a:t>
            </a:r>
          </a:p>
        </p:txBody>
      </p:sp>
      <p:sp>
        <p:nvSpPr>
          <p:cNvPr id="9" name="Text Placeholder 11">
            <a:extLst>
              <a:ext uri="{FF2B5EF4-FFF2-40B4-BE49-F238E27FC236}">
                <a16:creationId xmlns:a16="http://schemas.microsoft.com/office/drawing/2014/main" id="{D78A2547-76C3-4C9E-965C-225A2858B5EC}"/>
              </a:ext>
            </a:extLst>
          </p:cNvPr>
          <p:cNvSpPr>
            <a:spLocks noGrp="1"/>
          </p:cNvSpPr>
          <p:nvPr>
            <p:ph type="body" sz="quarter" idx="10" hasCustomPrompt="1"/>
          </p:nvPr>
        </p:nvSpPr>
        <p:spPr>
          <a:xfrm>
            <a:off x="857956" y="858661"/>
            <a:ext cx="4820355" cy="462139"/>
          </a:xfrm>
          <a:prstGeom prst="rect">
            <a:avLst/>
          </a:prstGeom>
        </p:spPr>
        <p:txBody>
          <a:bodyPr>
            <a:normAutofit/>
          </a:bodyPr>
          <a:lstStyle>
            <a:lvl1pPr algn="l">
              <a:defRPr sz="2000">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SUBHEADER GOES HERE (ALL CAPS)</a:t>
            </a:r>
          </a:p>
        </p:txBody>
      </p:sp>
      <p:sp>
        <p:nvSpPr>
          <p:cNvPr id="15" name="Rectangle 14">
            <a:extLst>
              <a:ext uri="{FF2B5EF4-FFF2-40B4-BE49-F238E27FC236}">
                <a16:creationId xmlns:a16="http://schemas.microsoft.com/office/drawing/2014/main" id="{1E03062F-2A5F-4086-9BD7-184BFFE7A810}"/>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229686E8-9036-4623-AC32-E85B63060E7D}"/>
              </a:ext>
            </a:extLst>
          </p:cNvPr>
          <p:cNvSpPr>
            <a:spLocks noGrp="1"/>
          </p:cNvSpPr>
          <p:nvPr>
            <p:ph type="sldNum" sz="quarter" idx="12"/>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sp>
        <p:nvSpPr>
          <p:cNvPr id="6" name="Text Placeholder 5">
            <a:extLst>
              <a:ext uri="{FF2B5EF4-FFF2-40B4-BE49-F238E27FC236}">
                <a16:creationId xmlns:a16="http://schemas.microsoft.com/office/drawing/2014/main" id="{6495F17F-AC7D-44A1-B285-52AADAFBD947}"/>
              </a:ext>
            </a:extLst>
          </p:cNvPr>
          <p:cNvSpPr>
            <a:spLocks noGrp="1"/>
          </p:cNvSpPr>
          <p:nvPr>
            <p:ph type="body" sz="quarter" idx="14" hasCustomPrompt="1"/>
          </p:nvPr>
        </p:nvSpPr>
        <p:spPr>
          <a:xfrm>
            <a:off x="857250" y="1557338"/>
            <a:ext cx="4425950" cy="700087"/>
          </a:xfrm>
          <a:prstGeom prst="rect">
            <a:avLst/>
          </a:prstGeom>
        </p:spPr>
        <p:txBody>
          <a:bodyPr>
            <a:noAutofit/>
          </a:bodyPr>
          <a:lstStyle>
            <a:lvl1pPr marL="0" indent="0">
              <a:buFont typeface="Arial" panose="020B0604020202020204" pitchFamily="34" charset="0"/>
              <a:buNone/>
              <a:defRPr sz="1900"/>
            </a:lvl1pPr>
            <a:lvl2pPr marL="457200" indent="0">
              <a:buNone/>
              <a:defRPr sz="1900"/>
            </a:lvl2pPr>
            <a:lvl3pPr marL="914400" indent="0">
              <a:buNone/>
              <a:defRPr sz="1900"/>
            </a:lvl3pPr>
            <a:lvl4pPr marL="1371600" indent="0">
              <a:buNone/>
              <a:defRPr sz="1900"/>
            </a:lvl4pPr>
            <a:lvl5pPr marL="1828800" indent="0">
              <a:buNone/>
              <a:defRPr sz="1900"/>
            </a:lvl5pPr>
          </a:lstStyle>
          <a:p>
            <a:pPr lvl="0"/>
            <a:r>
              <a:rPr lang="en-US"/>
              <a:t>Box grid tables are perfect for several things, including</a:t>
            </a:r>
          </a:p>
        </p:txBody>
      </p:sp>
    </p:spTree>
    <p:extLst>
      <p:ext uri="{BB962C8B-B14F-4D97-AF65-F5344CB8AC3E}">
        <p14:creationId xmlns:p14="http://schemas.microsoft.com/office/powerpoint/2010/main" val="1841402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F6270B-D4F4-4095-B875-5B5651A90E2E}"/>
              </a:ext>
            </a:extLst>
          </p:cNvPr>
          <p:cNvSpPr>
            <a:spLocks noGrp="1"/>
          </p:cNvSpPr>
          <p:nvPr>
            <p:ph sz="half" idx="1" hasCustomPrompt="1"/>
          </p:nvPr>
        </p:nvSpPr>
        <p:spPr>
          <a:xfrm>
            <a:off x="857955" y="2336800"/>
            <a:ext cx="3104445" cy="3840163"/>
          </a:xfrm>
          <a:prstGeom prst="rect">
            <a:avLst/>
          </a:prstGeom>
        </p:spPr>
        <p:txBody>
          <a:bodyPr>
            <a:normAutofit/>
          </a:bodyPr>
          <a:lstStyle>
            <a:lvl1pPr marL="285750" indent="-285750">
              <a:buFont typeface="Arial" panose="020B0604020202020204" pitchFamily="34" charset="0"/>
              <a:buChar char="•"/>
              <a:defRPr sz="1600"/>
            </a:lvl1pPr>
          </a:lstStyle>
          <a:p>
            <a:pPr lvl="0"/>
            <a:r>
              <a:rPr lang="en-US"/>
              <a:t>You can link a video to an external source or embed it within a PowerPoint. Just keep size limits in mind when sharing to decide what the best option is!</a:t>
            </a:r>
          </a:p>
        </p:txBody>
      </p:sp>
      <p:sp>
        <p:nvSpPr>
          <p:cNvPr id="9" name="Text Placeholder 11">
            <a:extLst>
              <a:ext uri="{FF2B5EF4-FFF2-40B4-BE49-F238E27FC236}">
                <a16:creationId xmlns:a16="http://schemas.microsoft.com/office/drawing/2014/main" id="{D78A2547-76C3-4C9E-965C-225A2858B5EC}"/>
              </a:ext>
            </a:extLst>
          </p:cNvPr>
          <p:cNvSpPr>
            <a:spLocks noGrp="1"/>
          </p:cNvSpPr>
          <p:nvPr>
            <p:ph type="body" sz="quarter" idx="10" hasCustomPrompt="1"/>
          </p:nvPr>
        </p:nvSpPr>
        <p:spPr>
          <a:xfrm>
            <a:off x="857956" y="858661"/>
            <a:ext cx="4820355" cy="462139"/>
          </a:xfrm>
          <a:prstGeom prst="rect">
            <a:avLst/>
          </a:prstGeom>
        </p:spPr>
        <p:txBody>
          <a:bodyPr>
            <a:normAutofit/>
          </a:bodyPr>
          <a:lstStyle>
            <a:lvl1pPr algn="l">
              <a:defRPr sz="2000">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SUBHEADER GOES HERE (ALL CAPS)</a:t>
            </a:r>
          </a:p>
        </p:txBody>
      </p:sp>
      <p:sp>
        <p:nvSpPr>
          <p:cNvPr id="15" name="Rectangle 14">
            <a:extLst>
              <a:ext uri="{FF2B5EF4-FFF2-40B4-BE49-F238E27FC236}">
                <a16:creationId xmlns:a16="http://schemas.microsoft.com/office/drawing/2014/main" id="{1E03062F-2A5F-4086-9BD7-184BFFE7A810}"/>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229686E8-9036-4623-AC32-E85B63060E7D}"/>
              </a:ext>
            </a:extLst>
          </p:cNvPr>
          <p:cNvSpPr>
            <a:spLocks noGrp="1"/>
          </p:cNvSpPr>
          <p:nvPr>
            <p:ph type="sldNum" sz="quarter" idx="12"/>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sp>
        <p:nvSpPr>
          <p:cNvPr id="6" name="Text Placeholder 5">
            <a:extLst>
              <a:ext uri="{FF2B5EF4-FFF2-40B4-BE49-F238E27FC236}">
                <a16:creationId xmlns:a16="http://schemas.microsoft.com/office/drawing/2014/main" id="{6495F17F-AC7D-44A1-B285-52AADAFBD947}"/>
              </a:ext>
            </a:extLst>
          </p:cNvPr>
          <p:cNvSpPr>
            <a:spLocks noGrp="1"/>
          </p:cNvSpPr>
          <p:nvPr>
            <p:ph type="body" sz="quarter" idx="14" hasCustomPrompt="1"/>
          </p:nvPr>
        </p:nvSpPr>
        <p:spPr>
          <a:xfrm>
            <a:off x="857250" y="1557338"/>
            <a:ext cx="3105150" cy="700087"/>
          </a:xfrm>
          <a:prstGeom prst="rect">
            <a:avLst/>
          </a:prstGeom>
        </p:spPr>
        <p:txBody>
          <a:bodyPr>
            <a:noAutofit/>
          </a:bodyPr>
          <a:lstStyle>
            <a:lvl1pPr marL="0" indent="0">
              <a:buFont typeface="Arial" panose="020B0604020202020204" pitchFamily="34" charset="0"/>
              <a:buNone/>
              <a:defRPr sz="1900"/>
            </a:lvl1pPr>
            <a:lvl2pPr marL="457200" indent="0">
              <a:buNone/>
              <a:defRPr sz="1900"/>
            </a:lvl2pPr>
            <a:lvl3pPr marL="914400" indent="0">
              <a:buNone/>
              <a:defRPr sz="1900"/>
            </a:lvl3pPr>
            <a:lvl4pPr marL="1371600" indent="0">
              <a:buNone/>
              <a:defRPr sz="1900"/>
            </a:lvl4pPr>
            <a:lvl5pPr marL="1828800" indent="0">
              <a:buNone/>
              <a:defRPr sz="1900"/>
            </a:lvl5pPr>
          </a:lstStyle>
          <a:p>
            <a:pPr lvl="0"/>
            <a:r>
              <a:rPr lang="en-US"/>
              <a:t>Insert a video to watch</a:t>
            </a:r>
          </a:p>
        </p:txBody>
      </p:sp>
      <p:sp>
        <p:nvSpPr>
          <p:cNvPr id="5" name="Media Placeholder 4">
            <a:extLst>
              <a:ext uri="{FF2B5EF4-FFF2-40B4-BE49-F238E27FC236}">
                <a16:creationId xmlns:a16="http://schemas.microsoft.com/office/drawing/2014/main" id="{66AE8E92-C011-410C-BC71-2F2FAC5B9BF6}"/>
              </a:ext>
            </a:extLst>
          </p:cNvPr>
          <p:cNvSpPr>
            <a:spLocks noGrp="1"/>
          </p:cNvSpPr>
          <p:nvPr>
            <p:ph type="media" sz="quarter" idx="15"/>
          </p:nvPr>
        </p:nvSpPr>
        <p:spPr>
          <a:xfrm>
            <a:off x="4222044" y="1922646"/>
            <a:ext cx="7260602" cy="4076693"/>
          </a:xfrm>
          <a:prstGeom prst="rect">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a:lstStyle/>
          <a:p>
            <a:endParaRPr lang="en-US" dirty="0"/>
          </a:p>
        </p:txBody>
      </p:sp>
      <p:pic>
        <p:nvPicPr>
          <p:cNvPr id="12" name="Picture 11" descr="Logo, company name&#10;&#10;Description automatically generated">
            <a:extLst>
              <a:ext uri="{FF2B5EF4-FFF2-40B4-BE49-F238E27FC236}">
                <a16:creationId xmlns:a16="http://schemas.microsoft.com/office/drawing/2014/main" id="{3BEE1724-5B6A-40F4-B527-5D32990BB1F8}"/>
              </a:ext>
            </a:extLst>
          </p:cNvPr>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Tree>
    <p:extLst>
      <p:ext uri="{BB962C8B-B14F-4D97-AF65-F5344CB8AC3E}">
        <p14:creationId xmlns:p14="http://schemas.microsoft.com/office/powerpoint/2010/main" val="3674466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20" name="Picture 19" descr="Logo, company name&#10;&#10;Description automatically generated">
            <a:extLst>
              <a:ext uri="{FF2B5EF4-FFF2-40B4-BE49-F238E27FC236}">
                <a16:creationId xmlns:a16="http://schemas.microsoft.com/office/drawing/2014/main" id="{B3B4B4A8-48C3-4295-8228-987279B28B45}"/>
              </a:ext>
            </a:extLst>
          </p:cNvPr>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
        <p:nvSpPr>
          <p:cNvPr id="2" name="Title 1">
            <a:extLst>
              <a:ext uri="{FF2B5EF4-FFF2-40B4-BE49-F238E27FC236}">
                <a16:creationId xmlns:a16="http://schemas.microsoft.com/office/drawing/2014/main" id="{3FE1B68E-C936-44DF-ACD5-F597B14DE443}"/>
              </a:ext>
            </a:extLst>
          </p:cNvPr>
          <p:cNvSpPr>
            <a:spLocks noGrp="1"/>
          </p:cNvSpPr>
          <p:nvPr>
            <p:ph type="title" hasCustomPrompt="1"/>
          </p:nvPr>
        </p:nvSpPr>
        <p:spPr>
          <a:xfrm>
            <a:off x="2020711" y="676079"/>
            <a:ext cx="8116711" cy="579353"/>
          </a:xfrm>
          <a:prstGeom prst="rect">
            <a:avLst/>
          </a:prstGeom>
        </p:spPr>
        <p:txBody>
          <a:bodyPr>
            <a:normAutofit/>
          </a:bodyPr>
          <a:lstStyle>
            <a:lvl1pPr algn="ctr">
              <a:defRPr sz="5000"/>
            </a:lvl1pPr>
          </a:lstStyle>
          <a:p>
            <a:r>
              <a:rPr lang="en-US"/>
              <a:t>SINGLE IMAGE/VIDEO</a:t>
            </a:r>
          </a:p>
        </p:txBody>
      </p:sp>
      <p:sp>
        <p:nvSpPr>
          <p:cNvPr id="8" name="Rectangle 7">
            <a:extLst>
              <a:ext uri="{FF2B5EF4-FFF2-40B4-BE49-F238E27FC236}">
                <a16:creationId xmlns:a16="http://schemas.microsoft.com/office/drawing/2014/main" id="{1037E68D-CF8B-41D6-9676-6C28A25419CE}"/>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0B943A3-5DE5-4172-9117-1AA4141B1292}"/>
              </a:ext>
            </a:extLst>
          </p:cNvPr>
          <p:cNvSpPr>
            <a:spLocks noGrp="1"/>
          </p:cNvSpPr>
          <p:nvPr>
            <p:ph type="sldNum" sz="quarter" idx="12"/>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sp>
        <p:nvSpPr>
          <p:cNvPr id="4" name="Content Placeholder 3">
            <a:extLst>
              <a:ext uri="{FF2B5EF4-FFF2-40B4-BE49-F238E27FC236}">
                <a16:creationId xmlns:a16="http://schemas.microsoft.com/office/drawing/2014/main" id="{91C2AE47-FF82-4FC5-A6D5-02DCD36D5369}"/>
              </a:ext>
            </a:extLst>
          </p:cNvPr>
          <p:cNvSpPr>
            <a:spLocks noGrp="1"/>
          </p:cNvSpPr>
          <p:nvPr>
            <p:ph sz="quarter" idx="13"/>
          </p:nvPr>
        </p:nvSpPr>
        <p:spPr>
          <a:xfrm>
            <a:off x="2054225" y="1592263"/>
            <a:ext cx="8083550" cy="4503737"/>
          </a:xfrm>
          <a:prstGeom prst="rect">
            <a:avLst/>
          </a:prstGeom>
          <a:ln w="38100">
            <a:solidFill>
              <a:schemeClr val="accent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3064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06A54AA1-E17C-4785-A71E-F59F0A1C261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50" y="1282"/>
            <a:ext cx="12189720" cy="6856718"/>
          </a:xfrm>
          <a:prstGeom prst="rect">
            <a:avLst/>
          </a:prstGeom>
        </p:spPr>
      </p:pic>
      <p:sp>
        <p:nvSpPr>
          <p:cNvPr id="2" name="Title 1">
            <a:extLst>
              <a:ext uri="{FF2B5EF4-FFF2-40B4-BE49-F238E27FC236}">
                <a16:creationId xmlns:a16="http://schemas.microsoft.com/office/drawing/2014/main" id="{41871739-44A9-4DCA-AA61-683F33CD8DDF}"/>
              </a:ext>
            </a:extLst>
          </p:cNvPr>
          <p:cNvSpPr>
            <a:spLocks noGrp="1"/>
          </p:cNvSpPr>
          <p:nvPr>
            <p:ph type="title" hasCustomPrompt="1"/>
          </p:nvPr>
        </p:nvSpPr>
        <p:spPr>
          <a:xfrm>
            <a:off x="838200" y="1919111"/>
            <a:ext cx="10515600" cy="1577623"/>
          </a:xfrm>
          <a:prstGeom prst="rect">
            <a:avLst/>
          </a:prstGeom>
        </p:spPr>
        <p:txBody>
          <a:bodyPr anchor="b">
            <a:normAutofit/>
          </a:bodyPr>
          <a:lstStyle>
            <a:lvl1pPr algn="ctr">
              <a:defRPr sz="6600"/>
            </a:lvl1pPr>
          </a:lstStyle>
          <a:p>
            <a:r>
              <a:rPr lang="en-US"/>
              <a:t>QUESTIONS?</a:t>
            </a:r>
          </a:p>
        </p:txBody>
      </p:sp>
      <p:pic>
        <p:nvPicPr>
          <p:cNvPr id="8" name="Picture 7" descr="Logo, company name&#10;&#10;Description automatically generated">
            <a:extLst>
              <a:ext uri="{FF2B5EF4-FFF2-40B4-BE49-F238E27FC236}">
                <a16:creationId xmlns:a16="http://schemas.microsoft.com/office/drawing/2014/main" id="{9BEAA777-CF45-4F7D-A65D-903C5D308287}"/>
              </a:ext>
            </a:extLst>
          </p:cNvPr>
          <p:cNvPicPr>
            <a:picLocks noChangeAspect="1"/>
          </p:cNvPicPr>
          <p:nvPr userDrawn="1"/>
        </p:nvPicPr>
        <p:blipFill>
          <a:blip r:embed="rId3">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cxnSp>
        <p:nvCxnSpPr>
          <p:cNvPr id="10" name="Straight Connector 9">
            <a:extLst>
              <a:ext uri="{FF2B5EF4-FFF2-40B4-BE49-F238E27FC236}">
                <a16:creationId xmlns:a16="http://schemas.microsoft.com/office/drawing/2014/main" id="{80DB321B-3CA4-4B77-8037-8277A6D07CB1}"/>
              </a:ext>
            </a:extLst>
          </p:cNvPr>
          <p:cNvCxnSpPr/>
          <p:nvPr userDrawn="1"/>
        </p:nvCxnSpPr>
        <p:spPr>
          <a:xfrm>
            <a:off x="5096934" y="3702756"/>
            <a:ext cx="1998133" cy="0"/>
          </a:xfrm>
          <a:prstGeom prst="line">
            <a:avLst/>
          </a:prstGeom>
        </p:spPr>
        <p:style>
          <a:lnRef idx="1">
            <a:schemeClr val="accent2"/>
          </a:lnRef>
          <a:fillRef idx="0">
            <a:schemeClr val="accent2"/>
          </a:fillRef>
          <a:effectRef idx="0">
            <a:schemeClr val="accent2"/>
          </a:effectRef>
          <a:fontRef idx="minor">
            <a:schemeClr val="tx1"/>
          </a:fontRef>
        </p:style>
      </p:cxnSp>
      <p:sp>
        <p:nvSpPr>
          <p:cNvPr id="12" name="Text Placeholder 11">
            <a:extLst>
              <a:ext uri="{FF2B5EF4-FFF2-40B4-BE49-F238E27FC236}">
                <a16:creationId xmlns:a16="http://schemas.microsoft.com/office/drawing/2014/main" id="{79D38224-0CB0-4584-A077-C08BFD843023}"/>
              </a:ext>
            </a:extLst>
          </p:cNvPr>
          <p:cNvSpPr>
            <a:spLocks noGrp="1"/>
          </p:cNvSpPr>
          <p:nvPr>
            <p:ph type="body" sz="quarter" idx="10" hasCustomPrompt="1"/>
          </p:nvPr>
        </p:nvSpPr>
        <p:spPr>
          <a:xfrm>
            <a:off x="2528711" y="3940526"/>
            <a:ext cx="7134578" cy="462139"/>
          </a:xfrm>
          <a:prstGeom prst="rect">
            <a:avLst/>
          </a:prstGeom>
        </p:spPr>
        <p:txBody>
          <a:bodyPr>
            <a:normAutofit/>
          </a:bodyPr>
          <a:lstStyle>
            <a:lvl1pPr algn="ctr">
              <a:defRPr sz="2000">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a:t>
            </a:r>
          </a:p>
        </p:txBody>
      </p:sp>
    </p:spTree>
    <p:extLst>
      <p:ext uri="{BB962C8B-B14F-4D97-AF65-F5344CB8AC3E}">
        <p14:creationId xmlns:p14="http://schemas.microsoft.com/office/powerpoint/2010/main" val="1214866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1A1B-8F67-4562-81F0-018E63038DCF}"/>
              </a:ext>
            </a:extLst>
          </p:cNvPr>
          <p:cNvSpPr>
            <a:spLocks noGrp="1"/>
          </p:cNvSpPr>
          <p:nvPr>
            <p:ph type="title"/>
          </p:nvPr>
        </p:nvSpPr>
        <p:spPr>
          <a:xfrm>
            <a:off x="839788" y="866774"/>
            <a:ext cx="10515600" cy="823913"/>
          </a:xfrm>
        </p:spPr>
        <p:txBody>
          <a:bodyPr>
            <a:normAutofit/>
          </a:bodyPr>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1D840F91-A140-4F32-BE56-5489ED30A47D}"/>
              </a:ext>
            </a:extLst>
          </p:cNvPr>
          <p:cNvSpPr>
            <a:spLocks noGrp="1"/>
          </p:cNvSpPr>
          <p:nvPr>
            <p:ph type="body" idx="1" hasCustomPrompt="1"/>
          </p:nvPr>
        </p:nvSpPr>
        <p:spPr>
          <a:xfrm>
            <a:off x="839788" y="1858122"/>
            <a:ext cx="5157787" cy="823912"/>
          </a:xfrm>
        </p:spPr>
        <p:txBody>
          <a:bodyPr anchor="b">
            <a:normAutofit/>
          </a:bodyPr>
          <a:lstStyle>
            <a:lvl1pPr marL="0" indent="0">
              <a:buNone/>
              <a:defRPr sz="20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What makes a PowerPoint Presentation Effective</a:t>
            </a:r>
          </a:p>
        </p:txBody>
      </p:sp>
      <p:sp>
        <p:nvSpPr>
          <p:cNvPr id="4" name="Content Placeholder 3">
            <a:extLst>
              <a:ext uri="{FF2B5EF4-FFF2-40B4-BE49-F238E27FC236}">
                <a16:creationId xmlns:a16="http://schemas.microsoft.com/office/drawing/2014/main" id="{B988B81A-6B4B-422A-A2F4-7C44D7109D70}"/>
              </a:ext>
            </a:extLst>
          </p:cNvPr>
          <p:cNvSpPr>
            <a:spLocks noGrp="1"/>
          </p:cNvSpPr>
          <p:nvPr>
            <p:ph sz="half" idx="2" hasCustomPrompt="1"/>
          </p:nvPr>
        </p:nvSpPr>
        <p:spPr>
          <a:xfrm>
            <a:off x="839788" y="2788355"/>
            <a:ext cx="5157787" cy="3367441"/>
          </a:xfrm>
        </p:spPr>
        <p:txBody>
          <a:bodyPr>
            <a:normAutofit/>
          </a:bodyPr>
          <a:lstStyle>
            <a:lvl1pPr marL="285750" indent="-285750">
              <a:buFont typeface="Arial" panose="020B0604020202020204" pitchFamily="34" charset="0"/>
              <a:buChar char="•"/>
              <a:defRPr sz="1800"/>
            </a:lvl1pPr>
            <a:lvl2pPr>
              <a:defRPr sz="1800"/>
            </a:lvl2pPr>
            <a:lvl3pPr>
              <a:defRPr sz="1800"/>
            </a:lvl3pPr>
            <a:lvl4pPr>
              <a:defRPr sz="1800"/>
            </a:lvl4pPr>
            <a:lvl5pPr>
              <a:defRPr sz="1800"/>
            </a:lvl5pPr>
          </a:lstStyle>
          <a:p>
            <a:pPr lvl="0"/>
            <a:r>
              <a:rPr lang="en-US"/>
              <a:t>Good layout, content is well organized</a:t>
            </a:r>
          </a:p>
        </p:txBody>
      </p:sp>
      <p:sp>
        <p:nvSpPr>
          <p:cNvPr id="5" name="Text Placeholder 4">
            <a:extLst>
              <a:ext uri="{FF2B5EF4-FFF2-40B4-BE49-F238E27FC236}">
                <a16:creationId xmlns:a16="http://schemas.microsoft.com/office/drawing/2014/main" id="{E27578F2-2DEE-42BA-A147-283D77019C3A}"/>
              </a:ext>
            </a:extLst>
          </p:cNvPr>
          <p:cNvSpPr>
            <a:spLocks noGrp="1"/>
          </p:cNvSpPr>
          <p:nvPr>
            <p:ph type="body" sz="quarter" idx="3" hasCustomPrompt="1"/>
          </p:nvPr>
        </p:nvSpPr>
        <p:spPr>
          <a:xfrm>
            <a:off x="6070599" y="1869411"/>
            <a:ext cx="5183188" cy="823912"/>
          </a:xfrm>
        </p:spPr>
        <p:txBody>
          <a:bodyPr anchor="b">
            <a:normAutofit/>
          </a:bodyPr>
          <a:lstStyle>
            <a:lvl1pPr marL="0" indent="0">
              <a:buNone/>
              <a:defRPr sz="20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What makes a PowerPoint Presentation Ineffective</a:t>
            </a:r>
          </a:p>
        </p:txBody>
      </p:sp>
      <p:sp>
        <p:nvSpPr>
          <p:cNvPr id="6" name="Content Placeholder 5">
            <a:extLst>
              <a:ext uri="{FF2B5EF4-FFF2-40B4-BE49-F238E27FC236}">
                <a16:creationId xmlns:a16="http://schemas.microsoft.com/office/drawing/2014/main" id="{D4FC6E2F-2BD6-4CEE-A196-6EE83CC85AE3}"/>
              </a:ext>
            </a:extLst>
          </p:cNvPr>
          <p:cNvSpPr>
            <a:spLocks noGrp="1"/>
          </p:cNvSpPr>
          <p:nvPr>
            <p:ph sz="quarter" idx="4" hasCustomPrompt="1"/>
          </p:nvPr>
        </p:nvSpPr>
        <p:spPr>
          <a:xfrm>
            <a:off x="6070599" y="2799644"/>
            <a:ext cx="5183188" cy="3367441"/>
          </a:xfrm>
        </p:spPr>
        <p:txBody>
          <a:bodyPr>
            <a:normAutofit/>
          </a:bodyPr>
          <a:lstStyle>
            <a:lvl1pPr marL="285750" indent="-285750">
              <a:buFont typeface="Arial" panose="020B0604020202020204" pitchFamily="34" charset="0"/>
              <a:buChar char="•"/>
              <a:defRPr sz="1800"/>
            </a:lvl1pPr>
            <a:lvl2pPr>
              <a:defRPr sz="1800"/>
            </a:lvl2pPr>
            <a:lvl3pPr>
              <a:defRPr sz="1800"/>
            </a:lvl3pPr>
            <a:lvl4pPr>
              <a:defRPr sz="1800"/>
            </a:lvl4pPr>
            <a:lvl5pPr>
              <a:defRPr sz="1800"/>
            </a:lvl5pPr>
          </a:lstStyle>
          <a:p>
            <a:pPr lvl="0"/>
            <a:r>
              <a:rPr lang="en-US"/>
              <a:t>Cluttered layout, content and slides feel out of place</a:t>
            </a:r>
          </a:p>
        </p:txBody>
      </p:sp>
      <p:sp>
        <p:nvSpPr>
          <p:cNvPr id="11" name="Rectangle 10">
            <a:extLst>
              <a:ext uri="{FF2B5EF4-FFF2-40B4-BE49-F238E27FC236}">
                <a16:creationId xmlns:a16="http://schemas.microsoft.com/office/drawing/2014/main" id="{2E1FB649-3366-4492-BB9F-3196999FD3A5}"/>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90AAABB1-94BB-4EC4-B835-641CC2D6E66B}"/>
              </a:ext>
            </a:extLst>
          </p:cNvPr>
          <p:cNvSpPr>
            <a:spLocks noGrp="1"/>
          </p:cNvSpPr>
          <p:nvPr>
            <p:ph type="sldNum" sz="quarter" idx="12"/>
          </p:nvPr>
        </p:nvSpPr>
        <p:spPr>
          <a:xfrm>
            <a:off x="214745" y="6354618"/>
            <a:ext cx="459509" cy="267855"/>
          </a:xfrm>
        </p:spPr>
        <p:txBody>
          <a:bodyPr/>
          <a:lstStyle>
            <a:lvl1pPr>
              <a:defRPr>
                <a:solidFill>
                  <a:schemeClr val="bg2"/>
                </a:solidFill>
              </a:defRPr>
            </a:lvl1pPr>
          </a:lstStyle>
          <a:p>
            <a:fld id="{FBBAA8E0-8B8B-41A8-81B0-B768A1E1C974}" type="slidenum">
              <a:rPr lang="en-US" smtClean="0"/>
              <a:pPr/>
              <a:t>‹#›</a:t>
            </a:fld>
            <a:endParaRPr lang="en-US" dirty="0"/>
          </a:p>
        </p:txBody>
      </p:sp>
      <p:pic>
        <p:nvPicPr>
          <p:cNvPr id="13" name="Picture 12" descr="Logo, company name&#10;&#10;Description automatically generated">
            <a:extLst>
              <a:ext uri="{FF2B5EF4-FFF2-40B4-BE49-F238E27FC236}">
                <a16:creationId xmlns:a16="http://schemas.microsoft.com/office/drawing/2014/main" id="{1542E95A-FD2C-41A2-BF35-B01394316C42}"/>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509137" y="253516"/>
            <a:ext cx="1408543" cy="845126"/>
          </a:xfrm>
          <a:prstGeom prst="rect">
            <a:avLst/>
          </a:prstGeom>
        </p:spPr>
      </p:pic>
    </p:spTree>
    <p:extLst>
      <p:ext uri="{BB962C8B-B14F-4D97-AF65-F5344CB8AC3E}">
        <p14:creationId xmlns:p14="http://schemas.microsoft.com/office/powerpoint/2010/main" val="3509432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06678-E0AB-4EE4-989A-4C3CEA4AFE50}"/>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company name&#10;&#10;Description automatically generated">
            <a:extLst>
              <a:ext uri="{FF2B5EF4-FFF2-40B4-BE49-F238E27FC236}">
                <a16:creationId xmlns:a16="http://schemas.microsoft.com/office/drawing/2014/main" id="{7014A4FE-4F53-4517-9DCE-60B904388699}"/>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509137" y="253516"/>
            <a:ext cx="1408543" cy="845126"/>
          </a:xfrm>
          <a:prstGeom prst="rect">
            <a:avLst/>
          </a:prstGeom>
        </p:spPr>
      </p:pic>
      <p:sp>
        <p:nvSpPr>
          <p:cNvPr id="8" name="Slide Number Placeholder 5">
            <a:extLst>
              <a:ext uri="{FF2B5EF4-FFF2-40B4-BE49-F238E27FC236}">
                <a16:creationId xmlns:a16="http://schemas.microsoft.com/office/drawing/2014/main" id="{4EF705C9-74DE-4BA2-BC9B-128AFE0C313B}"/>
              </a:ext>
            </a:extLst>
          </p:cNvPr>
          <p:cNvSpPr>
            <a:spLocks noGrp="1"/>
          </p:cNvSpPr>
          <p:nvPr>
            <p:ph type="sldNum" sz="quarter" idx="12"/>
          </p:nvPr>
        </p:nvSpPr>
        <p:spPr>
          <a:xfrm>
            <a:off x="214745" y="6354618"/>
            <a:ext cx="459509" cy="267855"/>
          </a:xfrm>
        </p:spPr>
        <p:txBody>
          <a:bodyPr/>
          <a:lstStyle>
            <a:lvl1pPr>
              <a:defRPr>
                <a:solidFill>
                  <a:schemeClr val="bg2"/>
                </a:solidFill>
              </a:defRPr>
            </a:lvl1pPr>
          </a:lstStyle>
          <a:p>
            <a:fld id="{34AC98DD-E787-4AE5-B18E-1861974C066F}" type="slidenum">
              <a:rPr lang="en-US" smtClean="0"/>
              <a:pPr/>
              <a:t>‹#›</a:t>
            </a:fld>
            <a:endParaRPr lang="en-US" dirty="0"/>
          </a:p>
        </p:txBody>
      </p:sp>
    </p:spTree>
    <p:extLst>
      <p:ext uri="{BB962C8B-B14F-4D97-AF65-F5344CB8AC3E}">
        <p14:creationId xmlns:p14="http://schemas.microsoft.com/office/powerpoint/2010/main" val="2407890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1A1B-8F67-4562-81F0-018E63038DCF}"/>
              </a:ext>
            </a:extLst>
          </p:cNvPr>
          <p:cNvSpPr>
            <a:spLocks noGrp="1"/>
          </p:cNvSpPr>
          <p:nvPr>
            <p:ph type="title"/>
          </p:nvPr>
        </p:nvSpPr>
        <p:spPr>
          <a:xfrm>
            <a:off x="839788" y="866774"/>
            <a:ext cx="10515600" cy="823913"/>
          </a:xfrm>
        </p:spPr>
        <p:txBody>
          <a:bodyPr>
            <a:normAutofit/>
          </a:bodyPr>
          <a:lstStyle>
            <a:lvl1pPr>
              <a:defRPr sz="5000"/>
            </a:lvl1pPr>
          </a:lstStyle>
          <a:p>
            <a:r>
              <a:rPr lang="en-US"/>
              <a:t>Click to edit Master title style</a:t>
            </a:r>
          </a:p>
        </p:txBody>
      </p:sp>
      <p:sp>
        <p:nvSpPr>
          <p:cNvPr id="4" name="Content Placeholder 3">
            <a:extLst>
              <a:ext uri="{FF2B5EF4-FFF2-40B4-BE49-F238E27FC236}">
                <a16:creationId xmlns:a16="http://schemas.microsoft.com/office/drawing/2014/main" id="{B988B81A-6B4B-422A-A2F4-7C44D7109D70}"/>
              </a:ext>
            </a:extLst>
          </p:cNvPr>
          <p:cNvSpPr>
            <a:spLocks noGrp="1"/>
          </p:cNvSpPr>
          <p:nvPr>
            <p:ph sz="half" idx="2" hasCustomPrompt="1"/>
          </p:nvPr>
        </p:nvSpPr>
        <p:spPr>
          <a:xfrm>
            <a:off x="839788" y="2556179"/>
            <a:ext cx="11077892" cy="3633484"/>
          </a:xfrm>
        </p:spPr>
        <p:txBody>
          <a:bodyPr>
            <a:normAutofit/>
          </a:bodyPr>
          <a:lstStyle>
            <a:lvl1pPr marL="285750" indent="-285750">
              <a:buFont typeface="Arial" panose="020B0604020202020204" pitchFamily="34" charset="0"/>
              <a:buChar char="•"/>
              <a:defRPr sz="1600"/>
            </a:lvl1pPr>
            <a:lvl2pPr>
              <a:defRPr sz="2000"/>
            </a:lvl2pPr>
            <a:lvl3pPr>
              <a:defRPr sz="2000"/>
            </a:lvl3pPr>
            <a:lvl4pPr>
              <a:defRPr sz="2000"/>
            </a:lvl4pPr>
            <a:lvl5pPr>
              <a:defRPr sz="2000"/>
            </a:lvl5pPr>
          </a:lstStyle>
          <a:p>
            <a:pPr lvl="0"/>
            <a:r>
              <a:rPr lang="en-US"/>
              <a:t>Be Brief – Audiences begin to lose attention after roughly 10 minutes of hearing from a presenter. If you have more than 10 minutes of content, use activities to keep your audience engaged (for example, have them take a poll, give quizzes, or simply take time to ask audience members their opinions in a chat box or in person).</a:t>
            </a:r>
          </a:p>
        </p:txBody>
      </p:sp>
      <p:sp>
        <p:nvSpPr>
          <p:cNvPr id="11" name="Rectangle 10">
            <a:extLst>
              <a:ext uri="{FF2B5EF4-FFF2-40B4-BE49-F238E27FC236}">
                <a16:creationId xmlns:a16="http://schemas.microsoft.com/office/drawing/2014/main" id="{2E1FB649-3366-4492-BB9F-3196999FD3A5}"/>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90AAABB1-94BB-4EC4-B835-641CC2D6E66B}"/>
              </a:ext>
            </a:extLst>
          </p:cNvPr>
          <p:cNvSpPr>
            <a:spLocks noGrp="1"/>
          </p:cNvSpPr>
          <p:nvPr>
            <p:ph type="sldNum" sz="quarter" idx="12"/>
          </p:nvPr>
        </p:nvSpPr>
        <p:spPr>
          <a:xfrm>
            <a:off x="214745" y="6354618"/>
            <a:ext cx="459509" cy="267855"/>
          </a:xfrm>
        </p:spPr>
        <p:txBody>
          <a:bodyPr/>
          <a:lstStyle>
            <a:lvl1pPr>
              <a:defRPr>
                <a:solidFill>
                  <a:schemeClr val="bg2"/>
                </a:solidFill>
              </a:defRPr>
            </a:lvl1pPr>
          </a:lstStyle>
          <a:p>
            <a:fld id="{FBBAA8E0-8B8B-41A8-81B0-B768A1E1C974}" type="slidenum">
              <a:rPr lang="en-US" smtClean="0"/>
              <a:pPr/>
              <a:t>‹#›</a:t>
            </a:fld>
            <a:endParaRPr lang="en-US" dirty="0"/>
          </a:p>
        </p:txBody>
      </p:sp>
      <p:pic>
        <p:nvPicPr>
          <p:cNvPr id="13" name="Picture 12" descr="Logo, company name&#10;&#10;Description automatically generated">
            <a:extLst>
              <a:ext uri="{FF2B5EF4-FFF2-40B4-BE49-F238E27FC236}">
                <a16:creationId xmlns:a16="http://schemas.microsoft.com/office/drawing/2014/main" id="{1542E95A-FD2C-41A2-BF35-B01394316C42}"/>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509137" y="253516"/>
            <a:ext cx="1408543" cy="845126"/>
          </a:xfrm>
          <a:prstGeom prst="rect">
            <a:avLst/>
          </a:prstGeom>
        </p:spPr>
      </p:pic>
      <p:sp>
        <p:nvSpPr>
          <p:cNvPr id="15" name="Text Placeholder 14">
            <a:extLst>
              <a:ext uri="{FF2B5EF4-FFF2-40B4-BE49-F238E27FC236}">
                <a16:creationId xmlns:a16="http://schemas.microsoft.com/office/drawing/2014/main" id="{4B8C8C20-42C0-473E-A943-6196F7BE0653}"/>
              </a:ext>
            </a:extLst>
          </p:cNvPr>
          <p:cNvSpPr>
            <a:spLocks noGrp="1"/>
          </p:cNvSpPr>
          <p:nvPr>
            <p:ph type="body" sz="quarter" idx="13" hasCustomPrompt="1"/>
          </p:nvPr>
        </p:nvSpPr>
        <p:spPr>
          <a:xfrm>
            <a:off x="839788" y="2020711"/>
            <a:ext cx="10731500" cy="395288"/>
          </a:xfrm>
        </p:spPr>
        <p:txBody>
          <a:bodyPr>
            <a:noAutofit/>
          </a:bodyPr>
          <a:lstStyle>
            <a:lvl1pPr>
              <a:defRPr sz="2000"/>
            </a:lvl1pPr>
          </a:lstStyle>
          <a:p>
            <a:pPr lvl="0"/>
            <a:r>
              <a:rPr lang="en-US"/>
              <a:t>Final tips for an effective PowerPoint Presentation</a:t>
            </a:r>
          </a:p>
        </p:txBody>
      </p:sp>
    </p:spTree>
    <p:extLst>
      <p:ext uri="{BB962C8B-B14F-4D97-AF65-F5344CB8AC3E}">
        <p14:creationId xmlns:p14="http://schemas.microsoft.com/office/powerpoint/2010/main" val="2707555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pic>
        <p:nvPicPr>
          <p:cNvPr id="24" name="Content Placeholder 3">
            <a:extLst>
              <a:ext uri="{FF2B5EF4-FFF2-40B4-BE49-F238E27FC236}">
                <a16:creationId xmlns:a16="http://schemas.microsoft.com/office/drawing/2014/main" id="{49EEFA79-91AD-4ADA-842F-13BFEC1108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30" y="1282"/>
            <a:ext cx="12189720" cy="6856718"/>
          </a:xfrm>
          <a:prstGeom prst="rect">
            <a:avLst/>
          </a:prstGeom>
        </p:spPr>
      </p:pic>
      <p:pic>
        <p:nvPicPr>
          <p:cNvPr id="20" name="Picture 19" descr="Logo, company name&#10;&#10;Description automatically generated">
            <a:extLst>
              <a:ext uri="{FF2B5EF4-FFF2-40B4-BE49-F238E27FC236}">
                <a16:creationId xmlns:a16="http://schemas.microsoft.com/office/drawing/2014/main" id="{B3B4B4A8-48C3-4295-8228-987279B28B45}"/>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0509137" y="253516"/>
            <a:ext cx="1408543" cy="845126"/>
          </a:xfrm>
          <a:prstGeom prst="rect">
            <a:avLst/>
          </a:prstGeom>
        </p:spPr>
      </p:pic>
      <p:sp>
        <p:nvSpPr>
          <p:cNvPr id="2" name="Title 1">
            <a:extLst>
              <a:ext uri="{FF2B5EF4-FFF2-40B4-BE49-F238E27FC236}">
                <a16:creationId xmlns:a16="http://schemas.microsoft.com/office/drawing/2014/main" id="{3FE1B68E-C936-44DF-ACD5-F597B14DE443}"/>
              </a:ext>
            </a:extLst>
          </p:cNvPr>
          <p:cNvSpPr>
            <a:spLocks noGrp="1"/>
          </p:cNvSpPr>
          <p:nvPr>
            <p:ph type="title" hasCustomPrompt="1"/>
          </p:nvPr>
        </p:nvSpPr>
        <p:spPr>
          <a:xfrm>
            <a:off x="838200" y="831273"/>
            <a:ext cx="10515600" cy="859415"/>
          </a:xfrm>
        </p:spPr>
        <p:txBody>
          <a:bodyPr>
            <a:normAutofit/>
          </a:bodyPr>
          <a:lstStyle>
            <a:lvl1pPr>
              <a:defRPr sz="5000"/>
            </a:lvl1pPr>
          </a:lstStyle>
          <a:p>
            <a:r>
              <a:rPr lang="en-US" dirty="0"/>
              <a:t>Slide Title</a:t>
            </a:r>
          </a:p>
        </p:txBody>
      </p:sp>
      <p:sp>
        <p:nvSpPr>
          <p:cNvPr id="8" name="Rectangle 7">
            <a:extLst>
              <a:ext uri="{FF2B5EF4-FFF2-40B4-BE49-F238E27FC236}">
                <a16:creationId xmlns:a16="http://schemas.microsoft.com/office/drawing/2014/main" id="{1037E68D-CF8B-41D6-9676-6C28A25419CE}"/>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0B943A3-5DE5-4172-9117-1AA4141B1292}"/>
              </a:ext>
            </a:extLst>
          </p:cNvPr>
          <p:cNvSpPr>
            <a:spLocks noGrp="1"/>
          </p:cNvSpPr>
          <p:nvPr>
            <p:ph type="sldNum" sz="quarter" idx="12"/>
          </p:nvPr>
        </p:nvSpPr>
        <p:spPr>
          <a:xfrm>
            <a:off x="214745" y="6354618"/>
            <a:ext cx="459509" cy="267855"/>
          </a:xfrm>
        </p:spPr>
        <p:txBody>
          <a:bodyPr/>
          <a:lstStyle>
            <a:lvl1pPr>
              <a:defRPr>
                <a:solidFill>
                  <a:schemeClr val="bg2"/>
                </a:solidFill>
              </a:defRPr>
            </a:lvl1pPr>
          </a:lstStyle>
          <a:p>
            <a:fld id="{FFC0594C-91F9-4B38-9597-D909B52702A3}" type="slidenum">
              <a:rPr lang="en-US" smtClean="0"/>
              <a:pPr/>
              <a:t>‹#›</a:t>
            </a:fld>
            <a:endParaRPr lang="en-US" dirty="0"/>
          </a:p>
        </p:txBody>
      </p:sp>
      <p:sp>
        <p:nvSpPr>
          <p:cNvPr id="29" name="Text Placeholder 28">
            <a:extLst>
              <a:ext uri="{FF2B5EF4-FFF2-40B4-BE49-F238E27FC236}">
                <a16:creationId xmlns:a16="http://schemas.microsoft.com/office/drawing/2014/main" id="{76920F9F-41A7-416D-9CCC-A75DA856CE1C}"/>
              </a:ext>
            </a:extLst>
          </p:cNvPr>
          <p:cNvSpPr>
            <a:spLocks noGrp="1"/>
          </p:cNvSpPr>
          <p:nvPr>
            <p:ph type="body" sz="quarter" idx="15" hasCustomPrompt="1"/>
          </p:nvPr>
        </p:nvSpPr>
        <p:spPr>
          <a:xfrm>
            <a:off x="838200" y="3429000"/>
            <a:ext cx="4298245" cy="2237671"/>
          </a:xfrm>
        </p:spPr>
        <p:txBody>
          <a:bodyPr>
            <a:normAutofit/>
          </a:bodyPr>
          <a:lstStyle>
            <a:lvl1pPr marL="285750" indent="-285750">
              <a:buFont typeface="Arial" panose="020B0604020202020204" pitchFamily="34" charset="0"/>
              <a:buChar char="•"/>
              <a:defRPr sz="1700"/>
            </a:lvl1pPr>
          </a:lstStyle>
          <a:p>
            <a:pPr lvl="0"/>
            <a:r>
              <a:rPr lang="en-US" dirty="0"/>
              <a:t>Choose interesting, relevant, and inclusive photos Keep your main message in mind: make sure your introduction hints at concepts to come. Keep it simple.</a:t>
            </a:r>
          </a:p>
        </p:txBody>
      </p:sp>
      <p:sp>
        <p:nvSpPr>
          <p:cNvPr id="31" name="Picture Placeholder 30">
            <a:extLst>
              <a:ext uri="{FF2B5EF4-FFF2-40B4-BE49-F238E27FC236}">
                <a16:creationId xmlns:a16="http://schemas.microsoft.com/office/drawing/2014/main" id="{27106455-6C82-48BC-95F3-F59F7C01C28F}"/>
              </a:ext>
            </a:extLst>
          </p:cNvPr>
          <p:cNvSpPr>
            <a:spLocks noGrp="1"/>
          </p:cNvSpPr>
          <p:nvPr>
            <p:ph type="pic" sz="quarter" idx="16"/>
          </p:nvPr>
        </p:nvSpPr>
        <p:spPr>
          <a:xfrm>
            <a:off x="5362222" y="3533247"/>
            <a:ext cx="2103120" cy="2145242"/>
          </a:xfrm>
          <a:ln w="38100">
            <a:solidFill>
              <a:schemeClr val="accent2"/>
            </a:solidFill>
          </a:ln>
        </p:spPr>
        <p:txBody>
          <a:bodyPr/>
          <a:lstStyle/>
          <a:p>
            <a:endParaRPr lang="en-US" dirty="0"/>
          </a:p>
        </p:txBody>
      </p:sp>
      <p:sp>
        <p:nvSpPr>
          <p:cNvPr id="33" name="Picture Placeholder 32">
            <a:extLst>
              <a:ext uri="{FF2B5EF4-FFF2-40B4-BE49-F238E27FC236}">
                <a16:creationId xmlns:a16="http://schemas.microsoft.com/office/drawing/2014/main" id="{302DA20A-5371-4D56-BCC3-A730D1A807DA}"/>
              </a:ext>
            </a:extLst>
          </p:cNvPr>
          <p:cNvSpPr>
            <a:spLocks noGrp="1"/>
          </p:cNvSpPr>
          <p:nvPr>
            <p:ph type="pic" sz="quarter" idx="17"/>
          </p:nvPr>
        </p:nvSpPr>
        <p:spPr>
          <a:xfrm>
            <a:off x="5362575" y="5802313"/>
            <a:ext cx="2103120" cy="1055687"/>
          </a:xfrm>
          <a:ln w="38100">
            <a:solidFill>
              <a:schemeClr val="accent2"/>
            </a:solidFill>
          </a:ln>
        </p:spPr>
        <p:txBody>
          <a:bodyPr/>
          <a:lstStyle/>
          <a:p>
            <a:endParaRPr lang="en-US" dirty="0"/>
          </a:p>
        </p:txBody>
      </p:sp>
      <p:sp>
        <p:nvSpPr>
          <p:cNvPr id="35" name="Picture Placeholder 34">
            <a:extLst>
              <a:ext uri="{FF2B5EF4-FFF2-40B4-BE49-F238E27FC236}">
                <a16:creationId xmlns:a16="http://schemas.microsoft.com/office/drawing/2014/main" id="{BC4F350E-4068-444D-86E6-FFB612D8C561}"/>
              </a:ext>
            </a:extLst>
          </p:cNvPr>
          <p:cNvSpPr>
            <a:spLocks noGrp="1"/>
          </p:cNvSpPr>
          <p:nvPr>
            <p:ph type="pic" sz="quarter" idx="18"/>
          </p:nvPr>
        </p:nvSpPr>
        <p:spPr>
          <a:xfrm>
            <a:off x="7575550" y="1938338"/>
            <a:ext cx="2430463" cy="4919662"/>
          </a:xfrm>
          <a:ln w="38100">
            <a:solidFill>
              <a:schemeClr val="accent2"/>
            </a:solidFill>
          </a:ln>
        </p:spPr>
        <p:txBody>
          <a:bodyPr/>
          <a:lstStyle/>
          <a:p>
            <a:endParaRPr lang="en-US" dirty="0"/>
          </a:p>
        </p:txBody>
      </p:sp>
      <p:sp>
        <p:nvSpPr>
          <p:cNvPr id="37" name="Picture Placeholder 36">
            <a:extLst>
              <a:ext uri="{FF2B5EF4-FFF2-40B4-BE49-F238E27FC236}">
                <a16:creationId xmlns:a16="http://schemas.microsoft.com/office/drawing/2014/main" id="{C07F7392-DDCA-4B27-B3C8-E9981B1BC2CC}"/>
              </a:ext>
            </a:extLst>
          </p:cNvPr>
          <p:cNvSpPr>
            <a:spLocks noGrp="1"/>
          </p:cNvSpPr>
          <p:nvPr>
            <p:ph type="pic" sz="quarter" idx="19"/>
          </p:nvPr>
        </p:nvSpPr>
        <p:spPr>
          <a:xfrm>
            <a:off x="10120312" y="2268538"/>
            <a:ext cx="2103120" cy="1762125"/>
          </a:xfrm>
          <a:ln w="38100">
            <a:solidFill>
              <a:schemeClr val="accent2"/>
            </a:solidFill>
          </a:ln>
        </p:spPr>
        <p:txBody>
          <a:bodyPr/>
          <a:lstStyle/>
          <a:p>
            <a:endParaRPr lang="en-US" dirty="0"/>
          </a:p>
        </p:txBody>
      </p:sp>
      <p:sp>
        <p:nvSpPr>
          <p:cNvPr id="39" name="Picture Placeholder 38">
            <a:extLst>
              <a:ext uri="{FF2B5EF4-FFF2-40B4-BE49-F238E27FC236}">
                <a16:creationId xmlns:a16="http://schemas.microsoft.com/office/drawing/2014/main" id="{DCCECC81-B459-4631-A416-6394D791EB65}"/>
              </a:ext>
            </a:extLst>
          </p:cNvPr>
          <p:cNvSpPr>
            <a:spLocks noGrp="1"/>
          </p:cNvSpPr>
          <p:nvPr>
            <p:ph type="pic" sz="quarter" idx="20"/>
          </p:nvPr>
        </p:nvSpPr>
        <p:spPr>
          <a:xfrm>
            <a:off x="10120312" y="4176713"/>
            <a:ext cx="2103120" cy="2681287"/>
          </a:xfrm>
          <a:ln w="38100">
            <a:solidFill>
              <a:schemeClr val="accent2"/>
            </a:solidFill>
          </a:ln>
        </p:spPr>
        <p:txBody>
          <a:bodyPr/>
          <a:lstStyle/>
          <a:p>
            <a:endParaRPr lang="en-US" dirty="0"/>
          </a:p>
        </p:txBody>
      </p:sp>
      <p:sp>
        <p:nvSpPr>
          <p:cNvPr id="41" name="Text Placeholder 40">
            <a:extLst>
              <a:ext uri="{FF2B5EF4-FFF2-40B4-BE49-F238E27FC236}">
                <a16:creationId xmlns:a16="http://schemas.microsoft.com/office/drawing/2014/main" id="{D053ED81-97E8-467B-8CD4-A01C72545AAA}"/>
              </a:ext>
            </a:extLst>
          </p:cNvPr>
          <p:cNvSpPr>
            <a:spLocks noGrp="1"/>
          </p:cNvSpPr>
          <p:nvPr>
            <p:ph type="body" sz="quarter" idx="21" hasCustomPrompt="1"/>
          </p:nvPr>
        </p:nvSpPr>
        <p:spPr>
          <a:xfrm>
            <a:off x="838200" y="1938338"/>
            <a:ext cx="4376738" cy="1357312"/>
          </a:xfrm>
        </p:spPr>
        <p:txBody>
          <a:bodyPr>
            <a:noAutofit/>
          </a:bodyPr>
          <a:lstStyle>
            <a:lvl1pPr>
              <a:defRPr sz="2000"/>
            </a:lvl1pPr>
          </a:lstStyle>
          <a:p>
            <a:pPr lvl="0"/>
            <a:r>
              <a:rPr lang="en-US" dirty="0"/>
              <a:t>[Introduce your topic here] Slide 1: Text and Image Collage. Holds up to five images or graphics, perfect to introduce a topic.</a:t>
            </a:r>
          </a:p>
        </p:txBody>
      </p:sp>
    </p:spTree>
    <p:extLst>
      <p:ext uri="{BB962C8B-B14F-4D97-AF65-F5344CB8AC3E}">
        <p14:creationId xmlns:p14="http://schemas.microsoft.com/office/powerpoint/2010/main" val="49953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06A54AA1-E17C-4785-A71E-F59F0A1C261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50" y="1282"/>
            <a:ext cx="12189720" cy="6856718"/>
          </a:xfrm>
          <a:prstGeom prst="rect">
            <a:avLst/>
          </a:prstGeom>
        </p:spPr>
      </p:pic>
      <p:sp>
        <p:nvSpPr>
          <p:cNvPr id="2" name="Title 1">
            <a:extLst>
              <a:ext uri="{FF2B5EF4-FFF2-40B4-BE49-F238E27FC236}">
                <a16:creationId xmlns:a16="http://schemas.microsoft.com/office/drawing/2014/main" id="{41871739-44A9-4DCA-AA61-683F33CD8DDF}"/>
              </a:ext>
            </a:extLst>
          </p:cNvPr>
          <p:cNvSpPr>
            <a:spLocks noGrp="1"/>
          </p:cNvSpPr>
          <p:nvPr>
            <p:ph type="title" hasCustomPrompt="1"/>
          </p:nvPr>
        </p:nvSpPr>
        <p:spPr>
          <a:xfrm>
            <a:off x="838200" y="1919111"/>
            <a:ext cx="10515600" cy="1577623"/>
          </a:xfrm>
          <a:prstGeom prst="rect">
            <a:avLst/>
          </a:prstGeom>
        </p:spPr>
        <p:txBody>
          <a:bodyPr anchor="b">
            <a:normAutofit/>
          </a:bodyPr>
          <a:lstStyle>
            <a:lvl1pPr algn="ctr">
              <a:defRPr sz="6600"/>
            </a:lvl1pPr>
          </a:lstStyle>
          <a:p>
            <a:r>
              <a:rPr lang="en-US"/>
              <a:t>SECTION HEADER HERE</a:t>
            </a:r>
          </a:p>
        </p:txBody>
      </p:sp>
      <p:pic>
        <p:nvPicPr>
          <p:cNvPr id="8" name="Picture 7" descr="Logo, company name&#10;&#10;Description automatically generated">
            <a:extLst>
              <a:ext uri="{FF2B5EF4-FFF2-40B4-BE49-F238E27FC236}">
                <a16:creationId xmlns:a16="http://schemas.microsoft.com/office/drawing/2014/main" id="{9BEAA777-CF45-4F7D-A65D-903C5D308287}"/>
              </a:ext>
            </a:extLst>
          </p:cNvPr>
          <p:cNvPicPr>
            <a:picLocks noChangeAspect="1"/>
          </p:cNvPicPr>
          <p:nvPr userDrawn="1"/>
        </p:nvPicPr>
        <p:blipFill>
          <a:blip r:embed="rId3">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cxnSp>
        <p:nvCxnSpPr>
          <p:cNvPr id="10" name="Straight Connector 9">
            <a:extLst>
              <a:ext uri="{FF2B5EF4-FFF2-40B4-BE49-F238E27FC236}">
                <a16:creationId xmlns:a16="http://schemas.microsoft.com/office/drawing/2014/main" id="{80DB321B-3CA4-4B77-8037-8277A6D07CB1}"/>
              </a:ext>
            </a:extLst>
          </p:cNvPr>
          <p:cNvCxnSpPr/>
          <p:nvPr userDrawn="1"/>
        </p:nvCxnSpPr>
        <p:spPr>
          <a:xfrm>
            <a:off x="5096934" y="3702756"/>
            <a:ext cx="1998133" cy="0"/>
          </a:xfrm>
          <a:prstGeom prst="line">
            <a:avLst/>
          </a:prstGeom>
        </p:spPr>
        <p:style>
          <a:lnRef idx="1">
            <a:schemeClr val="accent2"/>
          </a:lnRef>
          <a:fillRef idx="0">
            <a:schemeClr val="accent2"/>
          </a:fillRef>
          <a:effectRef idx="0">
            <a:schemeClr val="accent2"/>
          </a:effectRef>
          <a:fontRef idx="minor">
            <a:schemeClr val="tx1"/>
          </a:fontRef>
        </p:style>
      </p:cxnSp>
      <p:sp>
        <p:nvSpPr>
          <p:cNvPr id="12" name="Text Placeholder 11">
            <a:extLst>
              <a:ext uri="{FF2B5EF4-FFF2-40B4-BE49-F238E27FC236}">
                <a16:creationId xmlns:a16="http://schemas.microsoft.com/office/drawing/2014/main" id="{79D38224-0CB0-4584-A077-C08BFD843023}"/>
              </a:ext>
            </a:extLst>
          </p:cNvPr>
          <p:cNvSpPr>
            <a:spLocks noGrp="1"/>
          </p:cNvSpPr>
          <p:nvPr>
            <p:ph type="body" sz="quarter" idx="10" hasCustomPrompt="1"/>
          </p:nvPr>
        </p:nvSpPr>
        <p:spPr>
          <a:xfrm>
            <a:off x="2528711" y="3940526"/>
            <a:ext cx="7134578" cy="462139"/>
          </a:xfrm>
          <a:prstGeom prst="rect">
            <a:avLst/>
          </a:prstGeom>
        </p:spPr>
        <p:txBody>
          <a:bodyPr>
            <a:normAutofit/>
          </a:bodyPr>
          <a:lstStyle>
            <a:lvl1pPr algn="ctr">
              <a:defRPr sz="2000">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SUBTITLE GOES HERE</a:t>
            </a:r>
          </a:p>
        </p:txBody>
      </p:sp>
    </p:spTree>
    <p:extLst>
      <p:ext uri="{BB962C8B-B14F-4D97-AF65-F5344CB8AC3E}">
        <p14:creationId xmlns:p14="http://schemas.microsoft.com/office/powerpoint/2010/main" val="76302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EXT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988B81A-6B4B-422A-A2F4-7C44D7109D70}"/>
              </a:ext>
            </a:extLst>
          </p:cNvPr>
          <p:cNvSpPr>
            <a:spLocks noGrp="1"/>
          </p:cNvSpPr>
          <p:nvPr>
            <p:ph sz="half" idx="2" hasCustomPrompt="1"/>
          </p:nvPr>
        </p:nvSpPr>
        <p:spPr>
          <a:xfrm>
            <a:off x="444499" y="1943791"/>
            <a:ext cx="11077892" cy="3633484"/>
          </a:xfrm>
          <a:prstGeom prst="rect">
            <a:avLst/>
          </a:prstGeom>
        </p:spPr>
        <p:txBody>
          <a:bodyPr>
            <a:normAutofit/>
          </a:bodyPr>
          <a:lstStyle>
            <a:lvl1pPr marL="285750" indent="-285750">
              <a:buFont typeface="Arial" panose="020B0604020202020204" pitchFamily="34" charset="0"/>
              <a:buChar char="•"/>
              <a:defRPr sz="1600"/>
            </a:lvl1pPr>
            <a:lvl2pPr>
              <a:defRPr sz="2000"/>
            </a:lvl2pPr>
            <a:lvl3pPr>
              <a:defRPr sz="2000"/>
            </a:lvl3pPr>
            <a:lvl4pPr>
              <a:defRPr sz="2000"/>
            </a:lvl4pPr>
            <a:lvl5pPr>
              <a:defRPr sz="2000"/>
            </a:lvl5pPr>
          </a:lstStyle>
          <a:p>
            <a:pPr lvl="0"/>
            <a:r>
              <a:rPr lang="en-US"/>
              <a:t>Be Brief – Audiences begin to lose attention after roughly 10 minutes of hearing from a presenter. If you have more than 10 minutes of content, use activities to keep your audience engaged (for example, have them take a poll, give quizzes, or simply take time to ask audience members their opinions in a chat box or in person).</a:t>
            </a:r>
          </a:p>
        </p:txBody>
      </p:sp>
      <p:sp>
        <p:nvSpPr>
          <p:cNvPr id="11" name="Rectangle 10">
            <a:extLst>
              <a:ext uri="{FF2B5EF4-FFF2-40B4-BE49-F238E27FC236}">
                <a16:creationId xmlns:a16="http://schemas.microsoft.com/office/drawing/2014/main" id="{2E1FB649-3366-4492-BB9F-3196999FD3A5}"/>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90AAABB1-94BB-4EC4-B835-641CC2D6E66B}"/>
              </a:ext>
            </a:extLst>
          </p:cNvPr>
          <p:cNvSpPr>
            <a:spLocks noGrp="1"/>
          </p:cNvSpPr>
          <p:nvPr>
            <p:ph type="sldNum" sz="quarter" idx="12"/>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pic>
        <p:nvPicPr>
          <p:cNvPr id="13" name="Picture 12" descr="Logo, company name&#10;&#10;Description automatically generated">
            <a:extLst>
              <a:ext uri="{FF2B5EF4-FFF2-40B4-BE49-F238E27FC236}">
                <a16:creationId xmlns:a16="http://schemas.microsoft.com/office/drawing/2014/main" id="{1542E95A-FD2C-41A2-BF35-B01394316C42}"/>
              </a:ext>
            </a:extLst>
          </p:cNvPr>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
        <p:nvSpPr>
          <p:cNvPr id="15" name="Text Placeholder 14">
            <a:extLst>
              <a:ext uri="{FF2B5EF4-FFF2-40B4-BE49-F238E27FC236}">
                <a16:creationId xmlns:a16="http://schemas.microsoft.com/office/drawing/2014/main" id="{4B8C8C20-42C0-473E-A943-6196F7BE0653}"/>
              </a:ext>
            </a:extLst>
          </p:cNvPr>
          <p:cNvSpPr>
            <a:spLocks noGrp="1"/>
          </p:cNvSpPr>
          <p:nvPr>
            <p:ph type="body" sz="quarter" idx="13" hasCustomPrompt="1"/>
          </p:nvPr>
        </p:nvSpPr>
        <p:spPr>
          <a:xfrm>
            <a:off x="444499" y="1280725"/>
            <a:ext cx="10731500" cy="395288"/>
          </a:xfrm>
          <a:prstGeom prst="rect">
            <a:avLst/>
          </a:prstGeom>
        </p:spPr>
        <p:txBody>
          <a:bodyPr>
            <a:noAutofit/>
          </a:bodyPr>
          <a:lstStyle>
            <a:lvl1pPr>
              <a:defRPr sz="2000"/>
            </a:lvl1pPr>
          </a:lstStyle>
          <a:p>
            <a:pPr lvl="0"/>
            <a:r>
              <a:rPr lang="en-US"/>
              <a:t>SUBTITLE</a:t>
            </a:r>
          </a:p>
        </p:txBody>
      </p:sp>
      <p:sp>
        <p:nvSpPr>
          <p:cNvPr id="3" name="Title 1">
            <a:extLst>
              <a:ext uri="{FF2B5EF4-FFF2-40B4-BE49-F238E27FC236}">
                <a16:creationId xmlns:a16="http://schemas.microsoft.com/office/drawing/2014/main" id="{85AEFEA4-D461-5C9A-60C2-729CE714B058}"/>
              </a:ext>
            </a:extLst>
          </p:cNvPr>
          <p:cNvSpPr>
            <a:spLocks noGrp="1"/>
          </p:cNvSpPr>
          <p:nvPr>
            <p:ph type="title" hasCustomPrompt="1"/>
          </p:nvPr>
        </p:nvSpPr>
        <p:spPr>
          <a:xfrm>
            <a:off x="444499" y="394467"/>
            <a:ext cx="10064638" cy="859415"/>
          </a:xfrm>
          <a:prstGeom prst="rect">
            <a:avLst/>
          </a:prstGeom>
        </p:spPr>
        <p:txBody>
          <a:bodyPr>
            <a:normAutofit/>
          </a:bodyPr>
          <a:lstStyle>
            <a:lvl1pPr>
              <a:defRPr sz="5000"/>
            </a:lvl1pPr>
          </a:lstStyle>
          <a:p>
            <a:r>
              <a:rPr lang="en-US"/>
              <a:t>SLIDE TITLE</a:t>
            </a:r>
          </a:p>
        </p:txBody>
      </p:sp>
    </p:spTree>
    <p:extLst>
      <p:ext uri="{BB962C8B-B14F-4D97-AF65-F5344CB8AC3E}">
        <p14:creationId xmlns:p14="http://schemas.microsoft.com/office/powerpoint/2010/main" val="261080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840F91-A140-4F32-BE56-5489ED30A47D}"/>
              </a:ext>
            </a:extLst>
          </p:cNvPr>
          <p:cNvSpPr>
            <a:spLocks noGrp="1"/>
          </p:cNvSpPr>
          <p:nvPr>
            <p:ph type="body" idx="1" hasCustomPrompt="1"/>
          </p:nvPr>
        </p:nvSpPr>
        <p:spPr>
          <a:xfrm>
            <a:off x="444499" y="1609162"/>
            <a:ext cx="5463065" cy="823912"/>
          </a:xfrm>
          <a:prstGeom prst="rect">
            <a:avLst/>
          </a:prstGeom>
        </p:spPr>
        <p:txBody>
          <a:bodyPr anchor="b">
            <a:normAutofit/>
          </a:bodyPr>
          <a:lstStyle>
            <a:lvl1pPr marL="0" indent="0">
              <a:buNone/>
              <a:defRPr sz="20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WHAT MAKES A POWERPOINT PRESENTATION EFFECTIVE</a:t>
            </a:r>
          </a:p>
        </p:txBody>
      </p:sp>
      <p:sp>
        <p:nvSpPr>
          <p:cNvPr id="4" name="Content Placeholder 3">
            <a:extLst>
              <a:ext uri="{FF2B5EF4-FFF2-40B4-BE49-F238E27FC236}">
                <a16:creationId xmlns:a16="http://schemas.microsoft.com/office/drawing/2014/main" id="{B988B81A-6B4B-422A-A2F4-7C44D7109D70}"/>
              </a:ext>
            </a:extLst>
          </p:cNvPr>
          <p:cNvSpPr>
            <a:spLocks noGrp="1"/>
          </p:cNvSpPr>
          <p:nvPr>
            <p:ph sz="half" idx="2" hasCustomPrompt="1"/>
          </p:nvPr>
        </p:nvSpPr>
        <p:spPr>
          <a:xfrm>
            <a:off x="444499" y="2509284"/>
            <a:ext cx="5488468" cy="3646511"/>
          </a:xfrm>
          <a:prstGeom prst="rect">
            <a:avLst/>
          </a:prstGeom>
        </p:spPr>
        <p:txBody>
          <a:bodyPr>
            <a:normAutofit/>
          </a:bodyPr>
          <a:lstStyle>
            <a:lvl1pPr marL="285750" indent="-285750">
              <a:buFont typeface="Arial" panose="020B0604020202020204" pitchFamily="34" charset="0"/>
              <a:buChar char="•"/>
              <a:defRPr sz="1800"/>
            </a:lvl1pPr>
            <a:lvl2pPr>
              <a:defRPr sz="1800"/>
            </a:lvl2pPr>
            <a:lvl3pPr>
              <a:defRPr sz="1800"/>
            </a:lvl3pPr>
            <a:lvl4pPr>
              <a:defRPr sz="1800"/>
            </a:lvl4pPr>
            <a:lvl5pPr>
              <a:defRPr sz="1800"/>
            </a:lvl5pPr>
          </a:lstStyle>
          <a:p>
            <a:pPr lvl="0"/>
            <a:r>
              <a:rPr lang="en-US"/>
              <a:t>Good layout, content is well organized</a:t>
            </a:r>
          </a:p>
        </p:txBody>
      </p:sp>
      <p:sp>
        <p:nvSpPr>
          <p:cNvPr id="5" name="Text Placeholder 4">
            <a:extLst>
              <a:ext uri="{FF2B5EF4-FFF2-40B4-BE49-F238E27FC236}">
                <a16:creationId xmlns:a16="http://schemas.microsoft.com/office/drawing/2014/main" id="{E27578F2-2DEE-42BA-A147-283D77019C3A}"/>
              </a:ext>
            </a:extLst>
          </p:cNvPr>
          <p:cNvSpPr>
            <a:spLocks noGrp="1"/>
          </p:cNvSpPr>
          <p:nvPr>
            <p:ph type="body" sz="quarter" idx="3" hasCustomPrompt="1"/>
          </p:nvPr>
        </p:nvSpPr>
        <p:spPr>
          <a:xfrm>
            <a:off x="6284436" y="1609162"/>
            <a:ext cx="5463065" cy="823912"/>
          </a:xfrm>
          <a:prstGeom prst="rect">
            <a:avLst/>
          </a:prstGeom>
        </p:spPr>
        <p:txBody>
          <a:bodyPr anchor="b">
            <a:normAutofit/>
          </a:bodyPr>
          <a:lstStyle>
            <a:lvl1pPr marL="0" indent="0">
              <a:buNone/>
              <a:defRPr sz="20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WHAT MAKES A POWERPOINT PRESENTATION INEFFECTIVE</a:t>
            </a:r>
          </a:p>
        </p:txBody>
      </p:sp>
      <p:sp>
        <p:nvSpPr>
          <p:cNvPr id="6" name="Content Placeholder 5">
            <a:extLst>
              <a:ext uri="{FF2B5EF4-FFF2-40B4-BE49-F238E27FC236}">
                <a16:creationId xmlns:a16="http://schemas.microsoft.com/office/drawing/2014/main" id="{D4FC6E2F-2BD6-4CEE-A196-6EE83CC85AE3}"/>
              </a:ext>
            </a:extLst>
          </p:cNvPr>
          <p:cNvSpPr>
            <a:spLocks noGrp="1"/>
          </p:cNvSpPr>
          <p:nvPr>
            <p:ph sz="quarter" idx="4" hasCustomPrompt="1"/>
          </p:nvPr>
        </p:nvSpPr>
        <p:spPr>
          <a:xfrm>
            <a:off x="6284436" y="2509284"/>
            <a:ext cx="5488468" cy="3599363"/>
          </a:xfrm>
          <a:prstGeom prst="rect">
            <a:avLst/>
          </a:prstGeom>
        </p:spPr>
        <p:txBody>
          <a:bodyPr>
            <a:normAutofit/>
          </a:bodyPr>
          <a:lstStyle>
            <a:lvl1pPr marL="285750" indent="-285750">
              <a:buFont typeface="Arial" panose="020B0604020202020204" pitchFamily="34" charset="0"/>
              <a:buChar char="•"/>
              <a:defRPr sz="1800"/>
            </a:lvl1pPr>
            <a:lvl2pPr>
              <a:defRPr sz="1800"/>
            </a:lvl2pPr>
            <a:lvl3pPr>
              <a:defRPr sz="1800"/>
            </a:lvl3pPr>
            <a:lvl4pPr>
              <a:defRPr sz="1800"/>
            </a:lvl4pPr>
            <a:lvl5pPr>
              <a:defRPr sz="1800"/>
            </a:lvl5pPr>
          </a:lstStyle>
          <a:p>
            <a:pPr lvl="0"/>
            <a:r>
              <a:rPr lang="en-US"/>
              <a:t>Cluttered layout, content and slides feel out of place</a:t>
            </a:r>
          </a:p>
        </p:txBody>
      </p:sp>
      <p:sp>
        <p:nvSpPr>
          <p:cNvPr id="11" name="Rectangle 10">
            <a:extLst>
              <a:ext uri="{FF2B5EF4-FFF2-40B4-BE49-F238E27FC236}">
                <a16:creationId xmlns:a16="http://schemas.microsoft.com/office/drawing/2014/main" id="{2E1FB649-3366-4492-BB9F-3196999FD3A5}"/>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90AAABB1-94BB-4EC4-B835-641CC2D6E66B}"/>
              </a:ext>
            </a:extLst>
          </p:cNvPr>
          <p:cNvSpPr>
            <a:spLocks noGrp="1"/>
          </p:cNvSpPr>
          <p:nvPr>
            <p:ph type="sldNum" sz="quarter" idx="12"/>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pic>
        <p:nvPicPr>
          <p:cNvPr id="13" name="Picture 12" descr="Logo, company name&#10;&#10;Description automatically generated">
            <a:extLst>
              <a:ext uri="{FF2B5EF4-FFF2-40B4-BE49-F238E27FC236}">
                <a16:creationId xmlns:a16="http://schemas.microsoft.com/office/drawing/2014/main" id="{1542E95A-FD2C-41A2-BF35-B01394316C42}"/>
              </a:ext>
            </a:extLst>
          </p:cNvPr>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
        <p:nvSpPr>
          <p:cNvPr id="7" name="Title 1">
            <a:extLst>
              <a:ext uri="{FF2B5EF4-FFF2-40B4-BE49-F238E27FC236}">
                <a16:creationId xmlns:a16="http://schemas.microsoft.com/office/drawing/2014/main" id="{645BA777-0FB6-879D-2D78-969274486C2B}"/>
              </a:ext>
            </a:extLst>
          </p:cNvPr>
          <p:cNvSpPr>
            <a:spLocks noGrp="1"/>
          </p:cNvSpPr>
          <p:nvPr>
            <p:ph type="title" hasCustomPrompt="1"/>
          </p:nvPr>
        </p:nvSpPr>
        <p:spPr>
          <a:xfrm>
            <a:off x="444499" y="394467"/>
            <a:ext cx="10515600" cy="859415"/>
          </a:xfrm>
          <a:prstGeom prst="rect">
            <a:avLst/>
          </a:prstGeom>
        </p:spPr>
        <p:txBody>
          <a:bodyPr>
            <a:normAutofit/>
          </a:bodyPr>
          <a:lstStyle>
            <a:lvl1pPr>
              <a:defRPr sz="5000"/>
            </a:lvl1pPr>
          </a:lstStyle>
          <a:p>
            <a:r>
              <a:rPr lang="en-US"/>
              <a:t>SLIDE TITLE</a:t>
            </a:r>
          </a:p>
        </p:txBody>
      </p:sp>
      <p:sp>
        <p:nvSpPr>
          <p:cNvPr id="2" name="Text Placeholder 14">
            <a:extLst>
              <a:ext uri="{FF2B5EF4-FFF2-40B4-BE49-F238E27FC236}">
                <a16:creationId xmlns:a16="http://schemas.microsoft.com/office/drawing/2014/main" id="{829D8189-9920-EA99-DE91-FE173DF071D5}"/>
              </a:ext>
            </a:extLst>
          </p:cNvPr>
          <p:cNvSpPr>
            <a:spLocks noGrp="1"/>
          </p:cNvSpPr>
          <p:nvPr>
            <p:ph type="body" sz="quarter" idx="13" hasCustomPrompt="1"/>
          </p:nvPr>
        </p:nvSpPr>
        <p:spPr>
          <a:xfrm>
            <a:off x="444499" y="1252533"/>
            <a:ext cx="10921916" cy="395288"/>
          </a:xfrm>
          <a:prstGeom prst="rect">
            <a:avLst/>
          </a:prstGeom>
        </p:spPr>
        <p:txBody>
          <a:bodyPr>
            <a:noAutofit/>
          </a:bodyPr>
          <a:lstStyle>
            <a:lvl1pPr>
              <a:defRPr sz="2000"/>
            </a:lvl1pPr>
          </a:lstStyle>
          <a:p>
            <a:pPr lvl="0"/>
            <a:r>
              <a:rPr lang="en-US"/>
              <a:t>SUBTITLE</a:t>
            </a:r>
          </a:p>
        </p:txBody>
      </p:sp>
    </p:spTree>
    <p:extLst>
      <p:ext uri="{BB962C8B-B14F-4D97-AF65-F5344CB8AC3E}">
        <p14:creationId xmlns:p14="http://schemas.microsoft.com/office/powerpoint/2010/main" val="379278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pic>
        <p:nvPicPr>
          <p:cNvPr id="20" name="Picture 19" descr="Logo, company name&#10;&#10;Description automatically generated">
            <a:extLst>
              <a:ext uri="{FF2B5EF4-FFF2-40B4-BE49-F238E27FC236}">
                <a16:creationId xmlns:a16="http://schemas.microsoft.com/office/drawing/2014/main" id="{B3B4B4A8-48C3-4295-8228-987279B28B45}"/>
              </a:ext>
            </a:extLst>
          </p:cNvPr>
          <p:cNvPicPr>
            <a:picLocks noChangeAspect="1"/>
          </p:cNvPicPr>
          <p:nvPr userDrawn="1"/>
        </p:nvPicPr>
        <p:blipFill>
          <a:blip r:embed="rId2">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
        <p:nvSpPr>
          <p:cNvPr id="8" name="Rectangle 7">
            <a:extLst>
              <a:ext uri="{FF2B5EF4-FFF2-40B4-BE49-F238E27FC236}">
                <a16:creationId xmlns:a16="http://schemas.microsoft.com/office/drawing/2014/main" id="{1037E68D-CF8B-41D6-9676-6C28A25419CE}"/>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0B943A3-5DE5-4172-9117-1AA4141B1292}"/>
              </a:ext>
            </a:extLst>
          </p:cNvPr>
          <p:cNvSpPr>
            <a:spLocks noGrp="1"/>
          </p:cNvSpPr>
          <p:nvPr>
            <p:ph type="sldNum" sz="quarter" idx="12"/>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sp>
        <p:nvSpPr>
          <p:cNvPr id="7" name="SmartArt Placeholder 6">
            <a:extLst>
              <a:ext uri="{FF2B5EF4-FFF2-40B4-BE49-F238E27FC236}">
                <a16:creationId xmlns:a16="http://schemas.microsoft.com/office/drawing/2014/main" id="{50D77617-D005-4CC5-9759-612E8BA62B9E}"/>
              </a:ext>
            </a:extLst>
          </p:cNvPr>
          <p:cNvSpPr>
            <a:spLocks noGrp="1"/>
          </p:cNvSpPr>
          <p:nvPr>
            <p:ph type="dgm" sz="quarter" idx="23"/>
          </p:nvPr>
        </p:nvSpPr>
        <p:spPr>
          <a:xfrm>
            <a:off x="444499" y="1764484"/>
            <a:ext cx="11240682" cy="2973993"/>
          </a:xfrm>
          <a:prstGeom prst="rect">
            <a:avLst/>
          </a:prstGeom>
        </p:spPr>
        <p:txBody>
          <a:bodyPr/>
          <a:lstStyle/>
          <a:p>
            <a:endParaRPr lang="en-US" dirty="0"/>
          </a:p>
        </p:txBody>
      </p:sp>
      <p:sp>
        <p:nvSpPr>
          <p:cNvPr id="41" name="Text Placeholder 40">
            <a:extLst>
              <a:ext uri="{FF2B5EF4-FFF2-40B4-BE49-F238E27FC236}">
                <a16:creationId xmlns:a16="http://schemas.microsoft.com/office/drawing/2014/main" id="{D053ED81-97E8-467B-8CD4-A01C72545AAA}"/>
              </a:ext>
            </a:extLst>
          </p:cNvPr>
          <p:cNvSpPr>
            <a:spLocks noGrp="1"/>
          </p:cNvSpPr>
          <p:nvPr>
            <p:ph type="body" sz="quarter" idx="21" hasCustomPrompt="1"/>
          </p:nvPr>
        </p:nvSpPr>
        <p:spPr>
          <a:xfrm>
            <a:off x="444499" y="4855140"/>
            <a:ext cx="11240682" cy="722313"/>
          </a:xfrm>
          <a:prstGeom prst="rect">
            <a:avLst/>
          </a:prstGeom>
        </p:spPr>
        <p:txBody>
          <a:bodyPr>
            <a:noAutofit/>
          </a:bodyPr>
          <a:lstStyle>
            <a:lvl1pPr marL="0" indent="0">
              <a:buFontTx/>
              <a:buNone/>
              <a:defRPr sz="1800"/>
            </a:lvl1pPr>
          </a:lstStyle>
          <a:p>
            <a:r>
              <a:rPr lang="en-US" sz="2000"/>
              <a:t>Smart Art is an easy way to make graphics like the one above. Add or remove elements as needed. Click on the graphic above, then navigate to Design under Smart Art Tools. </a:t>
            </a:r>
          </a:p>
        </p:txBody>
      </p:sp>
      <p:sp>
        <p:nvSpPr>
          <p:cNvPr id="3" name="Title 1">
            <a:extLst>
              <a:ext uri="{FF2B5EF4-FFF2-40B4-BE49-F238E27FC236}">
                <a16:creationId xmlns:a16="http://schemas.microsoft.com/office/drawing/2014/main" id="{56AC2D1B-9BBE-ED1C-F388-B741E8087E35}"/>
              </a:ext>
            </a:extLst>
          </p:cNvPr>
          <p:cNvSpPr txBox="1">
            <a:spLocks/>
          </p:cNvSpPr>
          <p:nvPr userDrawn="1"/>
        </p:nvSpPr>
        <p:spPr>
          <a:xfrm>
            <a:off x="444499" y="394467"/>
            <a:ext cx="10515600" cy="859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r>
              <a:rPr lang="en-US" dirty="0"/>
              <a:t>SLIDE TITLE</a:t>
            </a:r>
          </a:p>
        </p:txBody>
      </p:sp>
      <p:sp>
        <p:nvSpPr>
          <p:cNvPr id="2" name="Text Placeholder 14">
            <a:extLst>
              <a:ext uri="{FF2B5EF4-FFF2-40B4-BE49-F238E27FC236}">
                <a16:creationId xmlns:a16="http://schemas.microsoft.com/office/drawing/2014/main" id="{FF3BA521-16F8-C2F8-2535-FCAE44A14769}"/>
              </a:ext>
            </a:extLst>
          </p:cNvPr>
          <p:cNvSpPr>
            <a:spLocks noGrp="1"/>
          </p:cNvSpPr>
          <p:nvPr>
            <p:ph type="body" sz="quarter" idx="13" hasCustomPrompt="1"/>
          </p:nvPr>
        </p:nvSpPr>
        <p:spPr>
          <a:xfrm>
            <a:off x="444499" y="1252533"/>
            <a:ext cx="10921916" cy="395288"/>
          </a:xfrm>
          <a:prstGeom prst="rect">
            <a:avLst/>
          </a:prstGeom>
        </p:spPr>
        <p:txBody>
          <a:bodyPr>
            <a:noAutofit/>
          </a:bodyPr>
          <a:lstStyle>
            <a:lvl1pPr>
              <a:defRPr sz="2000"/>
            </a:lvl1pPr>
          </a:lstStyle>
          <a:p>
            <a:pPr lvl="0"/>
            <a:r>
              <a:rPr lang="en-US"/>
              <a:t>SUBTITLE</a:t>
            </a:r>
          </a:p>
        </p:txBody>
      </p:sp>
    </p:spTree>
    <p:extLst>
      <p:ext uri="{BB962C8B-B14F-4D97-AF65-F5344CB8AC3E}">
        <p14:creationId xmlns:p14="http://schemas.microsoft.com/office/powerpoint/2010/main" val="221022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24" name="Content Placeholder 3">
            <a:extLst>
              <a:ext uri="{FF2B5EF4-FFF2-40B4-BE49-F238E27FC236}">
                <a16:creationId xmlns:a16="http://schemas.microsoft.com/office/drawing/2014/main" id="{49EEFA79-91AD-4ADA-842F-13BFEC11083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89720" cy="6856718"/>
          </a:xfrm>
          <a:prstGeom prst="rect">
            <a:avLst/>
          </a:prstGeom>
        </p:spPr>
      </p:pic>
      <p:pic>
        <p:nvPicPr>
          <p:cNvPr id="20" name="Picture 19" descr="Logo, company name&#10;&#10;Description automatically generated">
            <a:extLst>
              <a:ext uri="{FF2B5EF4-FFF2-40B4-BE49-F238E27FC236}">
                <a16:creationId xmlns:a16="http://schemas.microsoft.com/office/drawing/2014/main" id="{B3B4B4A8-48C3-4295-8228-987279B28B45}"/>
              </a:ext>
            </a:extLst>
          </p:cNvPr>
          <p:cNvPicPr>
            <a:picLocks noChangeAspect="1"/>
          </p:cNvPicPr>
          <p:nvPr userDrawn="1"/>
        </p:nvPicPr>
        <p:blipFill>
          <a:blip r:embed="rId3">
            <a:alphaModFix/>
            <a:extLst>
              <a:ext uri="{28A0092B-C50C-407E-A947-70E740481C1C}">
                <a14:useLocalDpi xmlns:a14="http://schemas.microsoft.com/office/drawing/2010/main"/>
              </a:ext>
            </a:extLst>
          </a:blip>
          <a:stretch>
            <a:fillRect/>
          </a:stretch>
        </p:blipFill>
        <p:spPr>
          <a:xfrm>
            <a:off x="10509137" y="253516"/>
            <a:ext cx="1408543" cy="845126"/>
          </a:xfrm>
          <a:prstGeom prst="rect">
            <a:avLst/>
          </a:prstGeom>
        </p:spPr>
      </p:pic>
      <p:sp>
        <p:nvSpPr>
          <p:cNvPr id="8" name="Rectangle 7">
            <a:extLst>
              <a:ext uri="{FF2B5EF4-FFF2-40B4-BE49-F238E27FC236}">
                <a16:creationId xmlns:a16="http://schemas.microsoft.com/office/drawing/2014/main" id="{1037E68D-CF8B-41D6-9676-6C28A25419CE}"/>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0B943A3-5DE5-4172-9117-1AA4141B1292}"/>
              </a:ext>
            </a:extLst>
          </p:cNvPr>
          <p:cNvSpPr>
            <a:spLocks noGrp="1"/>
          </p:cNvSpPr>
          <p:nvPr>
            <p:ph type="sldNum" sz="quarter" idx="12"/>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sp>
        <p:nvSpPr>
          <p:cNvPr id="41" name="Text Placeholder 40">
            <a:extLst>
              <a:ext uri="{FF2B5EF4-FFF2-40B4-BE49-F238E27FC236}">
                <a16:creationId xmlns:a16="http://schemas.microsoft.com/office/drawing/2014/main" id="{D053ED81-97E8-467B-8CD4-A01C72545AAA}"/>
              </a:ext>
            </a:extLst>
          </p:cNvPr>
          <p:cNvSpPr>
            <a:spLocks noGrp="1"/>
          </p:cNvSpPr>
          <p:nvPr>
            <p:ph type="body" sz="quarter" idx="21" hasCustomPrompt="1"/>
          </p:nvPr>
        </p:nvSpPr>
        <p:spPr>
          <a:xfrm>
            <a:off x="444499" y="5117305"/>
            <a:ext cx="11098133" cy="722313"/>
          </a:xfrm>
          <a:prstGeom prst="rect">
            <a:avLst/>
          </a:prstGeom>
        </p:spPr>
        <p:txBody>
          <a:bodyPr>
            <a:noAutofit/>
          </a:bodyPr>
          <a:lstStyle>
            <a:lvl1pPr marL="0" indent="0">
              <a:buFontTx/>
              <a:buNone/>
              <a:defRPr sz="1800"/>
            </a:lvl1pPr>
          </a:lstStyle>
          <a:p>
            <a:r>
              <a:rPr lang="en-US" sz="2000"/>
              <a:t>This slide is perfect for timelines and other linear art and graphics. PowerPoints should have limited written information on the slide, so this section is for a very brief description of the graphic above.</a:t>
            </a:r>
          </a:p>
        </p:txBody>
      </p:sp>
      <p:sp>
        <p:nvSpPr>
          <p:cNvPr id="4" name="Chart Placeholder 3">
            <a:extLst>
              <a:ext uri="{FF2B5EF4-FFF2-40B4-BE49-F238E27FC236}">
                <a16:creationId xmlns:a16="http://schemas.microsoft.com/office/drawing/2014/main" id="{F4084936-51CB-41DA-9735-9FC300C22264}"/>
              </a:ext>
            </a:extLst>
          </p:cNvPr>
          <p:cNvSpPr>
            <a:spLocks noGrp="1"/>
          </p:cNvSpPr>
          <p:nvPr>
            <p:ph type="chart" sz="quarter" idx="22"/>
          </p:nvPr>
        </p:nvSpPr>
        <p:spPr>
          <a:xfrm>
            <a:off x="444499" y="1715172"/>
            <a:ext cx="11085680" cy="3302000"/>
          </a:xfrm>
          <a:prstGeom prst="rect">
            <a:avLst/>
          </a:prstGeom>
        </p:spPr>
        <p:txBody>
          <a:bodyPr/>
          <a:lstStyle/>
          <a:p>
            <a:endParaRPr lang="en-US" dirty="0"/>
          </a:p>
        </p:txBody>
      </p:sp>
      <p:sp>
        <p:nvSpPr>
          <p:cNvPr id="3" name="Title 1">
            <a:extLst>
              <a:ext uri="{FF2B5EF4-FFF2-40B4-BE49-F238E27FC236}">
                <a16:creationId xmlns:a16="http://schemas.microsoft.com/office/drawing/2014/main" id="{157D79B5-B046-C5BF-92D4-A5A2E5BDAFD6}"/>
              </a:ext>
            </a:extLst>
          </p:cNvPr>
          <p:cNvSpPr>
            <a:spLocks noGrp="1"/>
          </p:cNvSpPr>
          <p:nvPr>
            <p:ph type="title" hasCustomPrompt="1"/>
          </p:nvPr>
        </p:nvSpPr>
        <p:spPr>
          <a:xfrm>
            <a:off x="444499" y="394467"/>
            <a:ext cx="10515600" cy="859415"/>
          </a:xfrm>
          <a:prstGeom prst="rect">
            <a:avLst/>
          </a:prstGeom>
        </p:spPr>
        <p:txBody>
          <a:bodyPr>
            <a:normAutofit/>
          </a:bodyPr>
          <a:lstStyle>
            <a:lvl1pPr>
              <a:defRPr sz="5000"/>
            </a:lvl1pPr>
          </a:lstStyle>
          <a:p>
            <a:r>
              <a:rPr lang="en-US"/>
              <a:t>SLIDE TITLE</a:t>
            </a:r>
          </a:p>
        </p:txBody>
      </p:sp>
      <p:sp>
        <p:nvSpPr>
          <p:cNvPr id="5" name="Text Placeholder 14">
            <a:extLst>
              <a:ext uri="{FF2B5EF4-FFF2-40B4-BE49-F238E27FC236}">
                <a16:creationId xmlns:a16="http://schemas.microsoft.com/office/drawing/2014/main" id="{FF920CAD-A85D-6F0B-7C0E-A6F9A961F980}"/>
              </a:ext>
            </a:extLst>
          </p:cNvPr>
          <p:cNvSpPr>
            <a:spLocks noGrp="1"/>
          </p:cNvSpPr>
          <p:nvPr>
            <p:ph type="body" sz="quarter" idx="13" hasCustomPrompt="1"/>
          </p:nvPr>
        </p:nvSpPr>
        <p:spPr>
          <a:xfrm>
            <a:off x="444499" y="1252533"/>
            <a:ext cx="11085680" cy="395288"/>
          </a:xfrm>
          <a:prstGeom prst="rect">
            <a:avLst/>
          </a:prstGeom>
        </p:spPr>
        <p:txBody>
          <a:bodyPr>
            <a:noAutofit/>
          </a:bodyPr>
          <a:lstStyle>
            <a:lvl1pPr>
              <a:defRPr sz="2000"/>
            </a:lvl1pPr>
          </a:lstStyle>
          <a:p>
            <a:pPr lvl="0"/>
            <a:r>
              <a:rPr lang="en-US"/>
              <a:t>SUBTITLE</a:t>
            </a:r>
          </a:p>
        </p:txBody>
      </p:sp>
    </p:spTree>
    <p:extLst>
      <p:ext uri="{BB962C8B-B14F-4D97-AF65-F5344CB8AC3E}">
        <p14:creationId xmlns:p14="http://schemas.microsoft.com/office/powerpoint/2010/main" val="340783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F6270B-D4F4-4095-B875-5B5651A90E2E}"/>
              </a:ext>
            </a:extLst>
          </p:cNvPr>
          <p:cNvSpPr>
            <a:spLocks noGrp="1"/>
          </p:cNvSpPr>
          <p:nvPr>
            <p:ph sz="half" idx="1" hasCustomPrompt="1"/>
          </p:nvPr>
        </p:nvSpPr>
        <p:spPr>
          <a:xfrm>
            <a:off x="444499" y="1320800"/>
            <a:ext cx="4782257" cy="4856163"/>
          </a:xfrm>
          <a:prstGeom prst="rect">
            <a:avLst/>
          </a:prstGeom>
        </p:spPr>
        <p:txBody>
          <a:bodyPr>
            <a:normAutofit/>
          </a:bodyPr>
          <a:lstStyle>
            <a:lvl1pPr marL="285750" indent="-285750">
              <a:buFont typeface="Arial" panose="020B0604020202020204" pitchFamily="34" charset="0"/>
              <a:buChar char="•"/>
              <a:defRPr sz="1600"/>
            </a:lvl1pPr>
          </a:lstStyle>
          <a:p>
            <a:pPr lvl="0"/>
            <a:r>
              <a:rPr lang="en-US"/>
              <a:t>Try to keep to less than six bullet points or lines of body text per slide. What won’t fit here can go on a handout or on another slide.</a:t>
            </a:r>
          </a:p>
        </p:txBody>
      </p:sp>
      <p:sp>
        <p:nvSpPr>
          <p:cNvPr id="9" name="Text Placeholder 11">
            <a:extLst>
              <a:ext uri="{FF2B5EF4-FFF2-40B4-BE49-F238E27FC236}">
                <a16:creationId xmlns:a16="http://schemas.microsoft.com/office/drawing/2014/main" id="{D78A2547-76C3-4C9E-965C-225A2858B5EC}"/>
              </a:ext>
            </a:extLst>
          </p:cNvPr>
          <p:cNvSpPr>
            <a:spLocks noGrp="1"/>
          </p:cNvSpPr>
          <p:nvPr>
            <p:ph type="body" sz="quarter" idx="10" hasCustomPrompt="1"/>
          </p:nvPr>
        </p:nvSpPr>
        <p:spPr>
          <a:xfrm>
            <a:off x="444499" y="449967"/>
            <a:ext cx="4820355" cy="462139"/>
          </a:xfrm>
          <a:prstGeom prst="rect">
            <a:avLst/>
          </a:prstGeom>
        </p:spPr>
        <p:txBody>
          <a:bodyPr>
            <a:normAutofit/>
          </a:bodyPr>
          <a:lstStyle>
            <a:lvl1pPr algn="l">
              <a:defRPr sz="2000">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err="1"/>
              <a:t>SUBHEADER</a:t>
            </a:r>
            <a:r>
              <a:rPr lang="en-US"/>
              <a:t> GOES HERE (ALL CAPS)</a:t>
            </a:r>
          </a:p>
        </p:txBody>
      </p:sp>
      <p:sp>
        <p:nvSpPr>
          <p:cNvPr id="11" name="Picture Placeholder 10">
            <a:extLst>
              <a:ext uri="{FF2B5EF4-FFF2-40B4-BE49-F238E27FC236}">
                <a16:creationId xmlns:a16="http://schemas.microsoft.com/office/drawing/2014/main" id="{362127AD-D7F3-4645-B4C0-7DB85A120FE9}"/>
              </a:ext>
            </a:extLst>
          </p:cNvPr>
          <p:cNvSpPr>
            <a:spLocks noGrp="1"/>
          </p:cNvSpPr>
          <p:nvPr>
            <p:ph type="pic" sz="quarter" idx="11"/>
          </p:nvPr>
        </p:nvSpPr>
        <p:spPr>
          <a:xfrm>
            <a:off x="6096000" y="0"/>
            <a:ext cx="6096000" cy="6856413"/>
          </a:xfrm>
          <a:prstGeom prst="rect">
            <a:avLst/>
          </a:prstGeom>
        </p:spPr>
        <p:txBody>
          <a:bodyPr/>
          <a:lstStyle/>
          <a:p>
            <a:endParaRPr lang="en-US" dirty="0"/>
          </a:p>
        </p:txBody>
      </p:sp>
      <p:cxnSp>
        <p:nvCxnSpPr>
          <p:cNvPr id="13" name="Straight Connector 12">
            <a:extLst>
              <a:ext uri="{FF2B5EF4-FFF2-40B4-BE49-F238E27FC236}">
                <a16:creationId xmlns:a16="http://schemas.microsoft.com/office/drawing/2014/main" id="{AFF7DA44-25E5-4D09-96BA-44803E080A00}"/>
              </a:ext>
            </a:extLst>
          </p:cNvPr>
          <p:cNvCxnSpPr>
            <a:cxnSpLocks/>
          </p:cNvCxnSpPr>
          <p:nvPr userDrawn="1"/>
        </p:nvCxnSpPr>
        <p:spPr>
          <a:xfrm flipH="1">
            <a:off x="6084692" y="1282"/>
            <a:ext cx="11318" cy="6856718"/>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Rectangle 14">
            <a:extLst>
              <a:ext uri="{FF2B5EF4-FFF2-40B4-BE49-F238E27FC236}">
                <a16:creationId xmlns:a16="http://schemas.microsoft.com/office/drawing/2014/main" id="{1E03062F-2A5F-4086-9BD7-184BFFE7A810}"/>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229686E8-9036-4623-AC32-E85B63060E7D}"/>
              </a:ext>
            </a:extLst>
          </p:cNvPr>
          <p:cNvSpPr>
            <a:spLocks noGrp="1"/>
          </p:cNvSpPr>
          <p:nvPr>
            <p:ph type="sldNum" sz="quarter" idx="12"/>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spTree>
    <p:extLst>
      <p:ext uri="{BB962C8B-B14F-4D97-AF65-F5344CB8AC3E}">
        <p14:creationId xmlns:p14="http://schemas.microsoft.com/office/powerpoint/2010/main" val="103086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F6270B-D4F4-4095-B875-5B5651A90E2E}"/>
              </a:ext>
            </a:extLst>
          </p:cNvPr>
          <p:cNvSpPr>
            <a:spLocks noGrp="1"/>
          </p:cNvSpPr>
          <p:nvPr>
            <p:ph sz="half" idx="1" hasCustomPrompt="1"/>
          </p:nvPr>
        </p:nvSpPr>
        <p:spPr>
          <a:xfrm>
            <a:off x="6628826" y="1105786"/>
            <a:ext cx="4938026" cy="5071177"/>
          </a:xfrm>
          <a:prstGeom prst="rect">
            <a:avLst/>
          </a:prstGeom>
        </p:spPr>
        <p:txBody>
          <a:bodyPr>
            <a:normAutofit/>
          </a:bodyPr>
          <a:lstStyle>
            <a:lvl1pPr marL="285750" indent="-285750">
              <a:buFont typeface="Arial" panose="020B0604020202020204" pitchFamily="34" charset="0"/>
              <a:buChar char="•"/>
              <a:defRPr sz="1600"/>
            </a:lvl1pPr>
          </a:lstStyle>
          <a:p>
            <a:pPr lvl="0"/>
            <a:r>
              <a:rPr lang="en-US"/>
              <a:t>Don’t read content directly off the slide! Your audience will be more engaged if you’re able to expand on the information on each slide. Ask questions and keep it interesting.</a:t>
            </a:r>
          </a:p>
        </p:txBody>
      </p:sp>
      <p:sp>
        <p:nvSpPr>
          <p:cNvPr id="11" name="Picture Placeholder 10">
            <a:extLst>
              <a:ext uri="{FF2B5EF4-FFF2-40B4-BE49-F238E27FC236}">
                <a16:creationId xmlns:a16="http://schemas.microsoft.com/office/drawing/2014/main" id="{362127AD-D7F3-4645-B4C0-7DB85A120FE9}"/>
              </a:ext>
            </a:extLst>
          </p:cNvPr>
          <p:cNvSpPr>
            <a:spLocks noGrp="1"/>
          </p:cNvSpPr>
          <p:nvPr>
            <p:ph type="pic" sz="quarter" idx="11"/>
          </p:nvPr>
        </p:nvSpPr>
        <p:spPr>
          <a:xfrm>
            <a:off x="-11318" y="0"/>
            <a:ext cx="6096000" cy="6856413"/>
          </a:xfrm>
          <a:prstGeom prst="rect">
            <a:avLst/>
          </a:prstGeom>
        </p:spPr>
        <p:txBody>
          <a:bodyPr/>
          <a:lstStyle/>
          <a:p>
            <a:endParaRPr lang="en-US" dirty="0"/>
          </a:p>
        </p:txBody>
      </p:sp>
      <p:cxnSp>
        <p:nvCxnSpPr>
          <p:cNvPr id="13" name="Straight Connector 12">
            <a:extLst>
              <a:ext uri="{FF2B5EF4-FFF2-40B4-BE49-F238E27FC236}">
                <a16:creationId xmlns:a16="http://schemas.microsoft.com/office/drawing/2014/main" id="{AFF7DA44-25E5-4D09-96BA-44803E080A00}"/>
              </a:ext>
            </a:extLst>
          </p:cNvPr>
          <p:cNvCxnSpPr>
            <a:cxnSpLocks/>
          </p:cNvCxnSpPr>
          <p:nvPr userDrawn="1"/>
        </p:nvCxnSpPr>
        <p:spPr>
          <a:xfrm flipH="1">
            <a:off x="6084692" y="1282"/>
            <a:ext cx="11318" cy="6856718"/>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5" name="Rectangle 14">
            <a:extLst>
              <a:ext uri="{FF2B5EF4-FFF2-40B4-BE49-F238E27FC236}">
                <a16:creationId xmlns:a16="http://schemas.microsoft.com/office/drawing/2014/main" id="{1E03062F-2A5F-4086-9BD7-184BFFE7A810}"/>
              </a:ext>
            </a:extLst>
          </p:cNvPr>
          <p:cNvSpPr/>
          <p:nvPr userDrawn="1"/>
        </p:nvSpPr>
        <p:spPr>
          <a:xfrm>
            <a:off x="0" y="6354618"/>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229686E8-9036-4623-AC32-E85B63060E7D}"/>
              </a:ext>
            </a:extLst>
          </p:cNvPr>
          <p:cNvSpPr>
            <a:spLocks noGrp="1"/>
          </p:cNvSpPr>
          <p:nvPr>
            <p:ph type="sldNum" sz="quarter" idx="12"/>
          </p:nvPr>
        </p:nvSpPr>
        <p:spPr>
          <a:xfrm>
            <a:off x="214745" y="6354618"/>
            <a:ext cx="459509" cy="267855"/>
          </a:xfrm>
          <a:prstGeom prst="rect">
            <a:avLst/>
          </a:prstGeom>
        </p:spPr>
        <p:txBody>
          <a:bodyPr/>
          <a:lstStyle>
            <a:lvl1pPr>
              <a:defRPr>
                <a:solidFill>
                  <a:schemeClr val="bg2"/>
                </a:solidFill>
              </a:defRPr>
            </a:lvl1pPr>
          </a:lstStyle>
          <a:p>
            <a:fld id="{FBBAA8E0-8B8B-41A8-81B0-B768A1E1C974}" type="slidenum">
              <a:rPr lang="en-US" smtClean="0"/>
              <a:pPr/>
              <a:t>‹#›</a:t>
            </a:fld>
            <a:endParaRPr lang="en-US" dirty="0"/>
          </a:p>
        </p:txBody>
      </p:sp>
      <p:sp>
        <p:nvSpPr>
          <p:cNvPr id="2" name="Text Placeholder 11">
            <a:extLst>
              <a:ext uri="{FF2B5EF4-FFF2-40B4-BE49-F238E27FC236}">
                <a16:creationId xmlns:a16="http://schemas.microsoft.com/office/drawing/2014/main" id="{00BC064F-66C5-64A5-37B9-35B66E4AF533}"/>
              </a:ext>
            </a:extLst>
          </p:cNvPr>
          <p:cNvSpPr>
            <a:spLocks noGrp="1"/>
          </p:cNvSpPr>
          <p:nvPr>
            <p:ph type="body" sz="quarter" idx="13" hasCustomPrompt="1"/>
          </p:nvPr>
        </p:nvSpPr>
        <p:spPr>
          <a:xfrm>
            <a:off x="6628826" y="449967"/>
            <a:ext cx="4938026" cy="462139"/>
          </a:xfrm>
          <a:prstGeom prst="rect">
            <a:avLst/>
          </a:prstGeom>
        </p:spPr>
        <p:txBody>
          <a:bodyPr>
            <a:normAutofit/>
          </a:bodyPr>
          <a:lstStyle>
            <a:lvl1pPr algn="l">
              <a:defRPr sz="2000">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err="1"/>
              <a:t>SUBHEADER</a:t>
            </a:r>
            <a:r>
              <a:rPr lang="en-US"/>
              <a:t> GOES HERE (ALL CAPS)</a:t>
            </a:r>
          </a:p>
        </p:txBody>
      </p:sp>
    </p:spTree>
    <p:extLst>
      <p:ext uri="{BB962C8B-B14F-4D97-AF65-F5344CB8AC3E}">
        <p14:creationId xmlns:p14="http://schemas.microsoft.com/office/powerpoint/2010/main" val="127321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3CFCCF-38B9-40D8-8FE8-585033974B8C}"/>
              </a:ext>
            </a:extLst>
          </p:cNvPr>
          <p:cNvPicPr>
            <a:picLocks noChangeAspect="1"/>
          </p:cNvPicPr>
          <p:nvPr userDrawn="1"/>
        </p:nvPicPr>
        <p:blipFill>
          <a:blip r:embed="rId2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589C8C8-AF9B-41DC-BBBA-034178C67CB6}"/>
              </a:ext>
            </a:extLst>
          </p:cNvPr>
          <p:cNvSpPr>
            <a:spLocks noGrp="1"/>
          </p:cNvSpPr>
          <p:nvPr>
            <p:ph type="title"/>
          </p:nvPr>
        </p:nvSpPr>
        <p:spPr>
          <a:xfrm>
            <a:off x="838200" y="36353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DBC00B-4FAB-4284-AA3E-DC31DC2EAF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0"/>
            <a:endParaRPr lang="en-US"/>
          </a:p>
        </p:txBody>
      </p:sp>
      <p:sp>
        <p:nvSpPr>
          <p:cNvPr id="4" name="Date Placeholder 3">
            <a:extLst>
              <a:ext uri="{FF2B5EF4-FFF2-40B4-BE49-F238E27FC236}">
                <a16:creationId xmlns:a16="http://schemas.microsoft.com/office/drawing/2014/main" id="{3C1931D8-167A-4675-A873-2573FB60F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F891A-99BC-4C15-A5B6-70070B384CF6}" type="datetime1">
              <a:rPr lang="en-US" smtClean="0"/>
              <a:t>7/15/2024</a:t>
            </a:fld>
            <a:endParaRPr lang="en-US" dirty="0"/>
          </a:p>
        </p:txBody>
      </p:sp>
      <p:sp>
        <p:nvSpPr>
          <p:cNvPr id="5" name="Footer Placeholder 4">
            <a:extLst>
              <a:ext uri="{FF2B5EF4-FFF2-40B4-BE49-F238E27FC236}">
                <a16:creationId xmlns:a16="http://schemas.microsoft.com/office/drawing/2014/main" id="{57BEA88F-2806-4F93-B10B-7C7E1BDB78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6115BBD-24F2-4B2B-A0E7-598A594E64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0594C-91F9-4B38-9597-D909B52702A3}" type="slidenum">
              <a:rPr lang="en-US" smtClean="0"/>
              <a:t>‹#›</a:t>
            </a:fld>
            <a:endParaRPr lang="en-US" dirty="0"/>
          </a:p>
        </p:txBody>
      </p:sp>
    </p:spTree>
    <p:extLst>
      <p:ext uri="{BB962C8B-B14F-4D97-AF65-F5344CB8AC3E}">
        <p14:creationId xmlns:p14="http://schemas.microsoft.com/office/powerpoint/2010/main" val="2899476845"/>
      </p:ext>
    </p:extLst>
  </p:cSld>
  <p:clrMap bg1="lt1" tx1="dk1" bg2="lt2" tx2="dk2" accent1="accent1" accent2="accent2" accent3="accent3" accent4="accent4" accent5="accent5" accent6="accent6" hlink="hlink" folHlink="folHlink"/>
  <p:sldLayoutIdLst>
    <p:sldLayoutId id="2147483676" r:id="rId1"/>
    <p:sldLayoutId id="2147483684" r:id="rId2"/>
    <p:sldLayoutId id="2147483651" r:id="rId3"/>
    <p:sldLayoutId id="2147483681" r:id="rId4"/>
    <p:sldLayoutId id="2147483683" r:id="rId5"/>
    <p:sldLayoutId id="2147483682" r:id="rId6"/>
    <p:sldLayoutId id="2147483663" r:id="rId7"/>
    <p:sldLayoutId id="2147483652" r:id="rId8"/>
    <p:sldLayoutId id="2147483664" r:id="rId9"/>
    <p:sldLayoutId id="2147483667" r:id="rId10"/>
    <p:sldLayoutId id="2147483662" r:id="rId11"/>
    <p:sldLayoutId id="2147483671" r:id="rId12"/>
    <p:sldLayoutId id="2147483672" r:id="rId13"/>
    <p:sldLayoutId id="2147483661" r:id="rId14"/>
    <p:sldLayoutId id="2147483650" r:id="rId15"/>
    <p:sldLayoutId id="2147483660" r:id="rId16"/>
    <p:sldLayoutId id="2147483656" r:id="rId17"/>
    <p:sldLayoutId id="2147483670" r:id="rId18"/>
    <p:sldLayoutId id="2147483665" r:id="rId19"/>
    <p:sldLayoutId id="2147483668" r:id="rId20"/>
    <p:sldLayoutId id="2147483669" r:id="rId21"/>
    <p:sldLayoutId id="2147483674" r:id="rId22"/>
    <p:sldLayoutId id="2147483677" r:id="rId23"/>
    <p:sldLayoutId id="2147483685" r:id="rId24"/>
    <p:sldLayoutId id="2147483686" r:id="rId25"/>
    <p:sldLayoutId id="2147483687" r:id="rId26"/>
    <p:sldLayoutId id="2147483688"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5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94C_AD33D3AA.xml"/><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image" Target="cid:image001.png@01DA6F9F.66099C40" TargetMode="Externa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childally.org/kinship"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dcf.ks.gov/Newsroom/Pages/ICB_Grants-TherapeuticFamilyFosterHomes.aspx"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hyperlink" Target="https://gcc02.safelinks.protection.outlook.com/?url=https%3A%2F%2Fwww.sos.ks.gov%2Fpublications%2Fregister%2FVolume-43%2FIssues%2FIssue-21%2F05-23-24-52158.html&amp;data=05%7C02%7CTanya.Keys%40ks.gov%7C275f473934734bef2fa408dc7b5c1974%7Cdcae8101c92d480cbc43c6761ccccc5a%7C0%7C0%7C638520882691945673%7CUnknown%7CTWFpbGZsb3d8eyJWIjoiMC4wLjAwMDAiLCJQIjoiV2luMzIiLCJBTiI6Ik1haWwiLCJXVCI6Mn0%3D%7C0%7C%7C%7C&amp;sdata=2fHLYnVkSSVwCd0eeQDsnhz1esRIs%2B9pNtPC2AiF6OQ%3D&amp;reserved=0" TargetMode="External"/><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AE124F-0E0E-4B8B-89B3-6DE54591A8AE}"/>
              </a:ext>
            </a:extLst>
          </p:cNvPr>
          <p:cNvSpPr>
            <a:spLocks noGrp="1"/>
          </p:cNvSpPr>
          <p:nvPr>
            <p:ph type="title"/>
          </p:nvPr>
        </p:nvSpPr>
        <p:spPr/>
        <p:txBody>
          <a:bodyPr>
            <a:normAutofit fontScale="90000"/>
          </a:bodyPr>
          <a:lstStyle/>
          <a:p>
            <a:pPr>
              <a:lnSpc>
                <a:spcPct val="100000"/>
              </a:lnSpc>
            </a:pPr>
            <a:r>
              <a:rPr lang="en-US" sz="6600" dirty="0"/>
              <a:t>KANSAS DEPARTMENT FOR CHILDREN &amp; FAMILIES </a:t>
            </a:r>
          </a:p>
        </p:txBody>
      </p:sp>
      <p:sp>
        <p:nvSpPr>
          <p:cNvPr id="6" name="Subtitle 5">
            <a:extLst>
              <a:ext uri="{FF2B5EF4-FFF2-40B4-BE49-F238E27FC236}">
                <a16:creationId xmlns:a16="http://schemas.microsoft.com/office/drawing/2014/main" id="{34087D6D-3714-4E9B-A210-9FD9DF250B95}"/>
              </a:ext>
            </a:extLst>
          </p:cNvPr>
          <p:cNvSpPr>
            <a:spLocks noGrp="1"/>
          </p:cNvSpPr>
          <p:nvPr>
            <p:ph type="body" sz="quarter" idx="10"/>
          </p:nvPr>
        </p:nvSpPr>
        <p:spPr>
          <a:xfrm>
            <a:off x="838200" y="3940526"/>
            <a:ext cx="10515599" cy="1577623"/>
          </a:xfrm>
        </p:spPr>
        <p:txBody>
          <a:bodyPr>
            <a:norm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777777"/>
                </a:solidFill>
                <a:effectLst/>
                <a:uLnTx/>
                <a:uFillTx/>
                <a:latin typeface="Bahnschrift Light"/>
                <a:ea typeface="+mn-ea"/>
                <a:cs typeface="+mn-cs"/>
              </a:rPr>
              <a:t>JOINT COMMITTEE ON CHILD WELFARE SYSTEM OVERSIGHT</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777777"/>
                </a:solidFill>
                <a:effectLst/>
                <a:uLnTx/>
                <a:uFillTx/>
                <a:latin typeface="Bahnschrift Light"/>
                <a:ea typeface="+mn-ea"/>
                <a:cs typeface="+mn-cs"/>
              </a:rPr>
              <a:t>SECRETARY LAURA HOWARD | 6.26.2024</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777777"/>
              </a:solidFill>
              <a:effectLst/>
              <a:uLnTx/>
              <a:uFillTx/>
              <a:latin typeface="Bahnschrift Light"/>
              <a:ea typeface="+mn-ea"/>
              <a:cs typeface="+mn-cs"/>
            </a:endParaRPr>
          </a:p>
        </p:txBody>
      </p:sp>
    </p:spTree>
    <p:extLst>
      <p:ext uri="{BB962C8B-B14F-4D97-AF65-F5344CB8AC3E}">
        <p14:creationId xmlns:p14="http://schemas.microsoft.com/office/powerpoint/2010/main" val="233807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5A31C7-85E7-454B-A137-1D79076A4AED}"/>
              </a:ext>
            </a:extLst>
          </p:cNvPr>
          <p:cNvSpPr>
            <a:spLocks noGrp="1"/>
          </p:cNvSpPr>
          <p:nvPr>
            <p:ph type="sldNum" sz="quarter" idx="12"/>
          </p:nvPr>
        </p:nvSpPr>
        <p:spPr/>
        <p:txBody>
          <a:bodyPr/>
          <a:lstStyle/>
          <a:p>
            <a:fld id="{34AC98DD-E787-4AE5-B18E-1861974C066F}" type="slidenum">
              <a:rPr lang="en-US" smtClean="0"/>
              <a:pPr/>
              <a:t>10</a:t>
            </a:fld>
            <a:endParaRPr lang="en-US" dirty="0"/>
          </a:p>
        </p:txBody>
      </p:sp>
      <p:graphicFrame>
        <p:nvGraphicFramePr>
          <p:cNvPr id="4" name="Chart 3">
            <a:extLst>
              <a:ext uri="{FF2B5EF4-FFF2-40B4-BE49-F238E27FC236}">
                <a16:creationId xmlns:a16="http://schemas.microsoft.com/office/drawing/2014/main" id="{9F4B0CF9-6410-4ADA-B87F-827BEAD5F61B}"/>
              </a:ext>
            </a:extLst>
          </p:cNvPr>
          <p:cNvGraphicFramePr/>
          <p:nvPr>
            <p:extLst>
              <p:ext uri="{D42A27DB-BD31-4B8C-83A1-F6EECF244321}">
                <p14:modId xmlns:p14="http://schemas.microsoft.com/office/powerpoint/2010/main" val="1082647781"/>
              </p:ext>
            </p:extLst>
          </p:nvPr>
        </p:nvGraphicFramePr>
        <p:xfrm>
          <a:off x="420623" y="795649"/>
          <a:ext cx="11556631" cy="5826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7746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35B7-6E39-112C-FEC8-17E173B7BEAD}"/>
              </a:ext>
            </a:extLst>
          </p:cNvPr>
          <p:cNvSpPr>
            <a:spLocks noGrp="1"/>
          </p:cNvSpPr>
          <p:nvPr>
            <p:ph type="title"/>
          </p:nvPr>
        </p:nvSpPr>
        <p:spPr>
          <a:xfrm>
            <a:off x="838200" y="1717092"/>
            <a:ext cx="10515600" cy="1577623"/>
          </a:xfrm>
        </p:spPr>
        <p:txBody>
          <a:bodyPr>
            <a:normAutofit fontScale="90000"/>
          </a:bodyPr>
          <a:lstStyle/>
          <a:p>
            <a:r>
              <a:rPr lang="en-US" dirty="0"/>
              <a:t>PREVENTION &amp; COMMUNITY ENGAGEMENT </a:t>
            </a:r>
          </a:p>
        </p:txBody>
      </p:sp>
    </p:spTree>
    <p:extLst>
      <p:ext uri="{BB962C8B-B14F-4D97-AF65-F5344CB8AC3E}">
        <p14:creationId xmlns:p14="http://schemas.microsoft.com/office/powerpoint/2010/main" val="112223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9C3FC4-F3D8-4E5C-A3FA-D4A6B9315758}"/>
              </a:ext>
            </a:extLst>
          </p:cNvPr>
          <p:cNvSpPr>
            <a:spLocks noGrp="1"/>
          </p:cNvSpPr>
          <p:nvPr>
            <p:ph type="title" idx="4294967295"/>
          </p:nvPr>
        </p:nvSpPr>
        <p:spPr>
          <a:xfrm>
            <a:off x="570156" y="174032"/>
            <a:ext cx="10613660" cy="1111843"/>
          </a:xfrm>
        </p:spPr>
        <p:txBody>
          <a:bodyPr vert="horz" lIns="91440" tIns="45720" rIns="91440" bIns="45720" rtlCol="0" anchor="ctr">
            <a:normAutofit/>
          </a:bodyPr>
          <a:lstStyle/>
          <a:p>
            <a:r>
              <a:rPr lang="en-US" sz="3400" dirty="0"/>
              <a:t>PROMISING IMPACTS: </a:t>
            </a:r>
            <a:br>
              <a:rPr lang="en-US" sz="3400" dirty="0"/>
            </a:br>
            <a:r>
              <a:rPr lang="en-US" sz="3400" dirty="0"/>
              <a:t>COMMUNITY CAPACITY BUILDING </a:t>
            </a:r>
            <a:endParaRPr lang="en-US" sz="34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407DE72A-C0B4-334A-1955-7EE12466FCDD}"/>
              </a:ext>
            </a:extLst>
          </p:cNvPr>
          <p:cNvSpPr txBox="1"/>
          <p:nvPr/>
        </p:nvSpPr>
        <p:spPr>
          <a:xfrm>
            <a:off x="570153" y="1459906"/>
            <a:ext cx="10613660" cy="4283347"/>
          </a:xfrm>
          <a:prstGeom prst="rect">
            <a:avLst/>
          </a:prstGeom>
        </p:spPr>
        <p:txBody>
          <a:bodyPr vert="horz" lIns="91440" tIns="45720" rIns="91440" bIns="45720" rtlCol="0" anchor="ctr">
            <a:normAutofit/>
          </a:bodyPr>
          <a:lstStyle/>
          <a:p>
            <a:pPr marL="342900" marR="0" lvl="0" indent="-342900">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ncreasing capacity of services on a mental health continuum such as crisis intervention (KDADS), mobile response or treatment services in schools for students (KSDE/KDADS) </a:t>
            </a:r>
          </a:p>
          <a:p>
            <a:pPr marL="342900" marR="0" lvl="0" indent="-342900">
              <a:spcBef>
                <a:spcPts val="0"/>
              </a:spcBef>
              <a:spcAft>
                <a:spcPts val="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rPr>
              <a:t>That increased capacity </a:t>
            </a:r>
            <a:r>
              <a:rPr lang="en-US" sz="1800" dirty="0">
                <a:effectLst/>
                <a:ea typeface="Times New Roman" panose="02020603050405020304" pitchFamily="18" charset="0"/>
              </a:rPr>
              <a:t>prevents unnecessary reports to DCF when there is no abuse or neglect.</a:t>
            </a:r>
          </a:p>
          <a:p>
            <a:pPr marR="0" lvl="0">
              <a:spcBef>
                <a:spcPts val="0"/>
              </a:spcBef>
              <a:spcAft>
                <a:spcPts val="0"/>
              </a:spcAft>
            </a:pPr>
            <a:r>
              <a:rPr lang="en-US" sz="1800" dirty="0">
                <a:effectLst/>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ea typeface="Times New Roman" panose="02020603050405020304" pitchFamily="18" charset="0"/>
              </a:rPr>
              <a:t>Reports </a:t>
            </a:r>
            <a:r>
              <a:rPr lang="en-US" dirty="0">
                <a:ea typeface="Times New Roman" panose="02020603050405020304" pitchFamily="18" charset="0"/>
              </a:rPr>
              <a:t>involving a presenting situation of a family in  need of behavior health support for their child. </a:t>
            </a:r>
          </a:p>
          <a:p>
            <a:pPr marL="800100" lvl="1" indent="-342900">
              <a:buFont typeface="Symbol" panose="05050102010706020507" pitchFamily="18" charset="2"/>
              <a:buChar char=""/>
            </a:pPr>
            <a:r>
              <a:rPr lang="en-US" dirty="0">
                <a:effectLst/>
                <a:ea typeface="Times New Roman" panose="02020603050405020304" pitchFamily="18" charset="0"/>
              </a:rPr>
              <a:t>There was an </a:t>
            </a:r>
            <a:r>
              <a:rPr lang="en-US" b="1" i="1" dirty="0">
                <a:effectLst/>
                <a:ea typeface="Times New Roman" panose="02020603050405020304" pitchFamily="18" charset="0"/>
              </a:rPr>
              <a:t>18% decrease</a:t>
            </a:r>
            <a:r>
              <a:rPr lang="en-US" dirty="0">
                <a:effectLst/>
                <a:ea typeface="Times New Roman" panose="02020603050405020304" pitchFamily="18" charset="0"/>
              </a:rPr>
              <a:t> in overall reports received about child behavior problems (compare month March 2023, 775 with and March 2024, 637).</a:t>
            </a:r>
            <a:endParaRPr lang="en-US" dirty="0">
              <a:effectLst/>
              <a:ea typeface="Calibri" panose="020F0502020204030204" pitchFamily="34" charset="0"/>
            </a:endParaRPr>
          </a:p>
          <a:p>
            <a:pPr marL="800100" lvl="1" indent="-342900">
              <a:buFont typeface="Symbol" panose="05050102010706020507" pitchFamily="18" charset="2"/>
              <a:buChar char=""/>
            </a:pPr>
            <a:r>
              <a:rPr lang="en-US" dirty="0">
                <a:effectLst/>
                <a:ea typeface="Times New Roman" panose="02020603050405020304" pitchFamily="18" charset="0"/>
              </a:rPr>
              <a:t>Overall, there is a </a:t>
            </a:r>
            <a:r>
              <a:rPr lang="en-US" b="1" i="1" dirty="0">
                <a:effectLst/>
                <a:ea typeface="Times New Roman" panose="02020603050405020304" pitchFamily="18" charset="0"/>
              </a:rPr>
              <a:t>15% decrease</a:t>
            </a:r>
            <a:r>
              <a:rPr lang="en-US" dirty="0">
                <a:effectLst/>
                <a:ea typeface="Times New Roman" panose="02020603050405020304" pitchFamily="18" charset="0"/>
              </a:rPr>
              <a:t> in the monthly average number of child behavior problem reports assigned from SFY 2023 (average of 347) to SFY 2024 (average of 296).</a:t>
            </a:r>
          </a:p>
          <a:p>
            <a:pPr lvl="1"/>
            <a:endParaRPr lang="en-US" dirty="0">
              <a:ea typeface="Times New Roman" panose="02020603050405020304" pitchFamily="18" charset="0"/>
            </a:endParaRPr>
          </a:p>
          <a:p>
            <a:pPr marL="342900" indent="-342900">
              <a:buFont typeface="Symbol" panose="05050102010706020507" pitchFamily="18" charset="2"/>
              <a:buChar char=""/>
            </a:pPr>
            <a:r>
              <a:rPr lang="en-US" sz="2000" dirty="0"/>
              <a:t>Influencing prevention factors</a:t>
            </a:r>
          </a:p>
          <a:p>
            <a:pPr marL="800100" lvl="1" indent="-342900">
              <a:buFont typeface="Symbol" panose="05050102010706020507" pitchFamily="18" charset="2"/>
              <a:buChar char=""/>
            </a:pPr>
            <a:r>
              <a:rPr lang="en-US" dirty="0">
                <a:latin typeface="Times New Roman" panose="02020603050405020304" pitchFamily="18" charset="0"/>
                <a:ea typeface="Calibri" panose="020F0502020204030204" pitchFamily="34" charset="0"/>
              </a:rPr>
              <a:t>s</a:t>
            </a:r>
            <a:r>
              <a:rPr lang="en-US" dirty="0">
                <a:effectLst/>
                <a:latin typeface="Times New Roman" panose="02020603050405020304" pitchFamily="18" charset="0"/>
                <a:ea typeface="Calibri" panose="020F0502020204030204" pitchFamily="34" charset="0"/>
              </a:rPr>
              <a:t>tatewide expansion of Multisystemic Treatment in family first grants </a:t>
            </a:r>
          </a:p>
          <a:p>
            <a:pPr marL="800100" lvl="1" indent="-342900">
              <a:buFont typeface="Symbol" panose="05050102010706020507" pitchFamily="18" charset="2"/>
              <a:buChar char=""/>
            </a:pPr>
            <a:r>
              <a:rPr lang="en-US" dirty="0">
                <a:latin typeface="Times New Roman" panose="02020603050405020304" pitchFamily="18" charset="0"/>
                <a:ea typeface="Calibri" panose="020F0502020204030204" pitchFamily="34" charset="0"/>
              </a:rPr>
              <a:t>E</a:t>
            </a:r>
            <a:r>
              <a:rPr lang="en-US" dirty="0">
                <a:effectLst/>
                <a:latin typeface="Times New Roman" panose="02020603050405020304" pitchFamily="18" charset="0"/>
                <a:ea typeface="Calibri" panose="020F0502020204030204" pitchFamily="34" charset="0"/>
              </a:rPr>
              <a:t>stablished Children’s Behavior Interventionist as a Medicaid billable in-home service increasing access to resources to prevent the need to enter foster care for a behavior health need. </a:t>
            </a:r>
          </a:p>
          <a:p>
            <a:pPr marL="800100" lvl="1" indent="-342900">
              <a:buFont typeface="Symbol" panose="05050102010706020507" pitchFamily="18" charset="2"/>
              <a:buChar char=""/>
            </a:pPr>
            <a:r>
              <a:rPr lang="en-US" dirty="0">
                <a:effectLst/>
                <a:latin typeface="Times New Roman" panose="02020603050405020304" pitchFamily="18" charset="0"/>
                <a:ea typeface="Calibri" panose="020F0502020204030204" pitchFamily="34" charset="0"/>
              </a:rPr>
              <a:t>Further implementation of Four Questions with local law enforcement agencies </a:t>
            </a:r>
          </a:p>
        </p:txBody>
      </p:sp>
      <p:sp>
        <p:nvSpPr>
          <p:cNvPr id="16" name="Slide Number Placeholder 3">
            <a:extLst>
              <a:ext uri="{FF2B5EF4-FFF2-40B4-BE49-F238E27FC236}">
                <a16:creationId xmlns:a16="http://schemas.microsoft.com/office/drawing/2014/main" id="{0985C74D-FC98-4308-8CC9-DF8E6CB3AFF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BBAA8E0-8B8B-41A8-81B0-B768A1E1C974}" type="slidenum">
              <a:rPr lang="en-US" smtClean="0">
                <a:solidFill>
                  <a:schemeClr val="tx1">
                    <a:tint val="75000"/>
                  </a:schemeClr>
                </a:solidFill>
              </a:rPr>
              <a:pPr>
                <a:spcAft>
                  <a:spcPts val="600"/>
                </a:spcAft>
              </a:pPr>
              <a:t>12</a:t>
            </a:fld>
            <a:endParaRPr lang="en-US" dirty="0">
              <a:solidFill>
                <a:schemeClr val="tx1">
                  <a:tint val="75000"/>
                </a:schemeClr>
              </a:solidFill>
            </a:endParaRPr>
          </a:p>
        </p:txBody>
      </p:sp>
    </p:spTree>
    <p:extLst>
      <p:ext uri="{BB962C8B-B14F-4D97-AF65-F5344CB8AC3E}">
        <p14:creationId xmlns:p14="http://schemas.microsoft.com/office/powerpoint/2010/main" val="2960759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E1E17-3494-398E-1E7D-79641C7E4F1B}"/>
              </a:ext>
            </a:extLst>
          </p:cNvPr>
          <p:cNvSpPr>
            <a:spLocks noGrp="1"/>
          </p:cNvSpPr>
          <p:nvPr>
            <p:ph sz="half" idx="2"/>
          </p:nvPr>
        </p:nvSpPr>
        <p:spPr>
          <a:xfrm>
            <a:off x="405541" y="1942497"/>
            <a:ext cx="11380917" cy="4412122"/>
          </a:xfrm>
        </p:spPr>
        <p:txBody>
          <a:bodyPr numCol="2" spcCol="365760">
            <a:noAutofit/>
          </a:bodyPr>
          <a:lstStyle/>
          <a:p>
            <a:pPr marL="0" indent="0">
              <a:buNone/>
            </a:pPr>
            <a:r>
              <a:rPr lang="en-US" sz="2100" dirty="0">
                <a:solidFill>
                  <a:schemeClr val="tx1"/>
                </a:solidFill>
              </a:rPr>
              <a:t>The Child Welfare Summit April 15 – 16, 2024 DCF staff joined Judicial Teams creating action plans for lasting improvement in child welfare. </a:t>
            </a:r>
          </a:p>
          <a:p>
            <a:pPr marL="0" indent="0">
              <a:buNone/>
            </a:pPr>
            <a:endParaRPr lang="en-US" sz="2100" u="sng" dirty="0">
              <a:solidFill>
                <a:schemeClr val="tx1"/>
              </a:solidFill>
            </a:endParaRPr>
          </a:p>
          <a:p>
            <a:pPr marL="0" indent="0">
              <a:buNone/>
            </a:pPr>
            <a:r>
              <a:rPr lang="en-US" sz="2100" u="sng" dirty="0">
                <a:solidFill>
                  <a:schemeClr val="tx1"/>
                </a:solidFill>
              </a:rPr>
              <a:t>In person teams include</a:t>
            </a:r>
            <a:r>
              <a:rPr lang="en-US" sz="2100" dirty="0">
                <a:solidFill>
                  <a:schemeClr val="tx1"/>
                </a:solidFill>
              </a:rPr>
              <a:t>:</a:t>
            </a:r>
          </a:p>
          <a:p>
            <a:r>
              <a:rPr lang="en-US" sz="2100" dirty="0">
                <a:solidFill>
                  <a:schemeClr val="tx1"/>
                </a:solidFill>
              </a:rPr>
              <a:t>CINC Judge, CINC Prosecutor, Guardian ad Litem, Parent Attorney, DCF Staff, Case Management Provider Staff, CASA, Citizen Review Board members and Law Enforcement </a:t>
            </a:r>
            <a:endParaRPr lang="en-US" sz="2100" u="sng" dirty="0">
              <a:solidFill>
                <a:schemeClr val="tx1"/>
              </a:solidFill>
            </a:endParaRPr>
          </a:p>
          <a:p>
            <a:pPr marL="0" indent="0">
              <a:buNone/>
            </a:pPr>
            <a:endParaRPr lang="en-US" sz="2100" u="sng" dirty="0">
              <a:solidFill>
                <a:schemeClr val="tx1"/>
              </a:solidFill>
            </a:endParaRPr>
          </a:p>
          <a:p>
            <a:pPr marL="0" indent="0">
              <a:buNone/>
            </a:pPr>
            <a:endParaRPr lang="en-US" sz="2100" u="sng" dirty="0">
              <a:solidFill>
                <a:schemeClr val="tx1"/>
              </a:solidFill>
            </a:endParaRPr>
          </a:p>
          <a:p>
            <a:pPr marL="0" indent="0">
              <a:buNone/>
            </a:pPr>
            <a:endParaRPr lang="en-US" sz="2100" u="sng" dirty="0">
              <a:solidFill>
                <a:schemeClr val="tx1"/>
              </a:solidFill>
            </a:endParaRPr>
          </a:p>
          <a:p>
            <a:pPr marL="0" indent="0">
              <a:buNone/>
            </a:pPr>
            <a:r>
              <a:rPr lang="en-US" sz="2100" u="sng" dirty="0">
                <a:solidFill>
                  <a:schemeClr val="tx1"/>
                </a:solidFill>
              </a:rPr>
              <a:t>Presentations and discussion included: </a:t>
            </a:r>
          </a:p>
          <a:p>
            <a:r>
              <a:rPr lang="en-US" sz="2100" dirty="0">
                <a:solidFill>
                  <a:schemeClr val="tx1"/>
                </a:solidFill>
              </a:rPr>
              <a:t>Perspectives from lived experts </a:t>
            </a:r>
          </a:p>
          <a:p>
            <a:r>
              <a:rPr lang="en-US" sz="2100" dirty="0">
                <a:solidFill>
                  <a:schemeClr val="tx1"/>
                </a:solidFill>
              </a:rPr>
              <a:t>Safety and Risk in prevention &amp; permanency </a:t>
            </a:r>
          </a:p>
          <a:p>
            <a:r>
              <a:rPr lang="en-US" sz="2100" dirty="0">
                <a:solidFill>
                  <a:schemeClr val="tx1"/>
                </a:solidFill>
              </a:rPr>
              <a:t>Four Questions </a:t>
            </a:r>
          </a:p>
          <a:p>
            <a:r>
              <a:rPr lang="en-US" sz="2100" dirty="0">
                <a:solidFill>
                  <a:schemeClr val="tx1"/>
                </a:solidFill>
              </a:rPr>
              <a:t>Collaboration between Child Welfare Partners </a:t>
            </a:r>
          </a:p>
          <a:p>
            <a:r>
              <a:rPr lang="en-US" sz="2100" dirty="0">
                <a:solidFill>
                  <a:schemeClr val="tx1"/>
                </a:solidFill>
              </a:rPr>
              <a:t>Timely Permanency </a:t>
            </a:r>
          </a:p>
          <a:p>
            <a:r>
              <a:rPr lang="en-US" sz="2100" dirty="0">
                <a:solidFill>
                  <a:schemeClr val="tx1"/>
                </a:solidFill>
              </a:rPr>
              <a:t>Disproportionality </a:t>
            </a:r>
          </a:p>
          <a:p>
            <a:r>
              <a:rPr lang="en-US" sz="2100" dirty="0">
                <a:solidFill>
                  <a:schemeClr val="tx1"/>
                </a:solidFill>
              </a:rPr>
              <a:t>Child Welfare Partner Well-Being </a:t>
            </a:r>
          </a:p>
          <a:p>
            <a:r>
              <a:rPr lang="en-US" sz="2100" dirty="0">
                <a:solidFill>
                  <a:schemeClr val="tx1"/>
                </a:solidFill>
              </a:rPr>
              <a:t>Kansas Mental Health Resources</a:t>
            </a:r>
          </a:p>
        </p:txBody>
      </p:sp>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smtClean="0"/>
              <a:pPr/>
              <a:t>13</a:t>
            </a:fld>
            <a:endParaRPr lang="en-US" dirty="0"/>
          </a:p>
        </p:txBody>
      </p:sp>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44499" y="1158387"/>
            <a:ext cx="10731500" cy="395288"/>
          </a:xfrm>
        </p:spPr>
        <p:txBody>
          <a:bodyPr/>
          <a:lstStyle/>
          <a:p>
            <a:r>
              <a:rPr lang="en-US" dirty="0">
                <a:solidFill>
                  <a:schemeClr val="tx1"/>
                </a:solidFill>
              </a:rPr>
              <a:t>WORKING TOGETHER TO CREATE LASTING IMPROVEMENT IN CHILD WELFARE</a:t>
            </a: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p:txBody>
          <a:bodyPr/>
          <a:lstStyle/>
          <a:p>
            <a:r>
              <a:rPr lang="en-US" dirty="0"/>
              <a:t>CHILD WELFARE SUMMIT</a:t>
            </a:r>
          </a:p>
        </p:txBody>
      </p:sp>
    </p:spTree>
    <p:extLst>
      <p:ext uri="{BB962C8B-B14F-4D97-AF65-F5344CB8AC3E}">
        <p14:creationId xmlns:p14="http://schemas.microsoft.com/office/powerpoint/2010/main" val="553755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44499" y="1315144"/>
            <a:ext cx="10731500" cy="395288"/>
          </a:xfrm>
        </p:spPr>
        <p:txBody>
          <a:bodyPr/>
          <a:lstStyle/>
          <a:p>
            <a:r>
              <a:rPr lang="en-US" dirty="0">
                <a:solidFill>
                  <a:schemeClr val="tx1"/>
                </a:solidFill>
              </a:rPr>
              <a:t>WORKING TOGETHER TO CREATE LASTING IMPROVEMENT IN CHILD WELFARE</a:t>
            </a: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p:txBody>
          <a:bodyPr/>
          <a:lstStyle/>
          <a:p>
            <a:r>
              <a:rPr lang="en-US" dirty="0"/>
              <a:t>CHILD WELFARE SUMMIT</a:t>
            </a:r>
          </a:p>
        </p:txBody>
      </p:sp>
      <p:sp>
        <p:nvSpPr>
          <p:cNvPr id="2" name="Content Placeholder 1">
            <a:extLst>
              <a:ext uri="{FF2B5EF4-FFF2-40B4-BE49-F238E27FC236}">
                <a16:creationId xmlns:a16="http://schemas.microsoft.com/office/drawing/2014/main" id="{816E1E17-3494-398E-1E7D-79641C7E4F1B}"/>
              </a:ext>
            </a:extLst>
          </p:cNvPr>
          <p:cNvSpPr>
            <a:spLocks noGrp="1"/>
          </p:cNvSpPr>
          <p:nvPr>
            <p:ph sz="half" idx="2"/>
          </p:nvPr>
        </p:nvSpPr>
        <p:spPr>
          <a:xfrm>
            <a:off x="405541" y="2166983"/>
            <a:ext cx="11380917" cy="3815476"/>
          </a:xfrm>
        </p:spPr>
        <p:txBody>
          <a:bodyPr vert="horz" lIns="91440" tIns="45720" rIns="91440" bIns="45720" numCol="2" spcCol="365760" rtlCol="0" anchor="t">
            <a:noAutofit/>
          </a:bodyPr>
          <a:lstStyle/>
          <a:p>
            <a:pPr marL="0" indent="0">
              <a:buNone/>
            </a:pPr>
            <a:r>
              <a:rPr lang="en-US" sz="2200" b="1" dirty="0">
                <a:solidFill>
                  <a:schemeClr val="tx1"/>
                </a:solidFill>
              </a:rPr>
              <a:t>Takeaways</a:t>
            </a:r>
            <a:endParaRPr lang="en-US" sz="2200" b="1" dirty="0">
              <a:solidFill>
                <a:schemeClr val="tx1"/>
              </a:solidFill>
              <a:cs typeface="Times New Roman"/>
            </a:endParaRPr>
          </a:p>
          <a:p>
            <a:r>
              <a:rPr lang="en-US" sz="2200" dirty="0">
                <a:solidFill>
                  <a:schemeClr val="tx1"/>
                </a:solidFill>
              </a:rPr>
              <a:t>Four questions implementation has had positive impact on prevention outcomes</a:t>
            </a:r>
            <a:endParaRPr lang="en-US" sz="2200" dirty="0">
              <a:solidFill>
                <a:schemeClr val="tx1"/>
              </a:solidFill>
              <a:cs typeface="Times New Roman"/>
            </a:endParaRPr>
          </a:p>
          <a:p>
            <a:r>
              <a:rPr lang="en-US" sz="2200" dirty="0">
                <a:solidFill>
                  <a:schemeClr val="tx1"/>
                </a:solidFill>
              </a:rPr>
              <a:t>Continue collaboration in jurisdictions can have similar impact asking four questions to achieve timely permanency </a:t>
            </a:r>
          </a:p>
          <a:p>
            <a:r>
              <a:rPr lang="en-US" sz="2200" dirty="0">
                <a:solidFill>
                  <a:schemeClr val="tx1"/>
                </a:solidFill>
              </a:rPr>
              <a:t>Community conversations including law enforcement are focused and encouraging </a:t>
            </a:r>
          </a:p>
          <a:p>
            <a:pPr marL="0" indent="0">
              <a:buNone/>
            </a:pPr>
            <a:endParaRPr lang="en-US" sz="2200" dirty="0">
              <a:solidFill>
                <a:schemeClr val="tx1"/>
              </a:solidFill>
            </a:endParaRPr>
          </a:p>
          <a:p>
            <a:pPr marL="0" indent="0">
              <a:buNone/>
            </a:pPr>
            <a:endParaRPr lang="en-US" sz="2200" dirty="0">
              <a:solidFill>
                <a:schemeClr val="tx1"/>
              </a:solidFill>
            </a:endParaRPr>
          </a:p>
          <a:p>
            <a:pPr marL="0" indent="0">
              <a:buNone/>
            </a:pPr>
            <a:endParaRPr lang="en-US" sz="2200" dirty="0">
              <a:solidFill>
                <a:schemeClr val="tx1"/>
              </a:solidFill>
            </a:endParaRPr>
          </a:p>
          <a:p>
            <a:endParaRPr lang="en-US" sz="2200" dirty="0">
              <a:solidFill>
                <a:schemeClr val="tx1"/>
              </a:solidFill>
            </a:endParaRPr>
          </a:p>
          <a:p>
            <a:endParaRPr lang="en-US" sz="2200" dirty="0">
              <a:solidFill>
                <a:schemeClr val="tx1"/>
              </a:solidFill>
            </a:endParaRPr>
          </a:p>
          <a:p>
            <a:r>
              <a:rPr lang="en-US" sz="2200" dirty="0">
                <a:solidFill>
                  <a:schemeClr val="tx1"/>
                </a:solidFill>
              </a:rPr>
              <a:t>Introduction of four possible questions to ask related to timely permanency </a:t>
            </a:r>
          </a:p>
          <a:p>
            <a:pPr marL="0" indent="0" rtl="0">
              <a:buNone/>
            </a:pPr>
            <a:r>
              <a:rPr lang="en-US" sz="2000" dirty="0">
                <a:solidFill>
                  <a:schemeClr val="tx1"/>
                </a:solidFill>
                <a:effectLst/>
              </a:rPr>
              <a:t>1. What is the current safety concern that prevents us from sending child home?</a:t>
            </a:r>
          </a:p>
          <a:p>
            <a:pPr marL="0" indent="0" rtl="0">
              <a:buNone/>
            </a:pPr>
            <a:r>
              <a:rPr lang="en-US" sz="2000" dirty="0">
                <a:solidFill>
                  <a:schemeClr val="tx1"/>
                </a:solidFill>
                <a:effectLst/>
              </a:rPr>
              <a:t>2.       If there is a current safety concern, are there after-care services that can address that concern?</a:t>
            </a:r>
          </a:p>
          <a:p>
            <a:pPr marL="0" indent="0" rtl="0">
              <a:buNone/>
            </a:pPr>
            <a:r>
              <a:rPr lang="en-US" sz="2000" dirty="0">
                <a:solidFill>
                  <a:schemeClr val="tx1"/>
                </a:solidFill>
                <a:effectLst/>
              </a:rPr>
              <a:t>3.       If not, what needs to happen by next (week) to satisfy that safety concern?</a:t>
            </a:r>
          </a:p>
          <a:p>
            <a:pPr marL="0" indent="0" rtl="0">
              <a:buNone/>
            </a:pPr>
            <a:r>
              <a:rPr lang="en-US" sz="2000" dirty="0">
                <a:solidFill>
                  <a:schemeClr val="tx1"/>
                </a:solidFill>
                <a:effectLst/>
              </a:rPr>
              <a:t>4.  “If a safe return is not possible, is the current permanency plan appropriate?</a:t>
            </a:r>
            <a:endParaRPr lang="en-US" sz="2200" dirty="0">
              <a:solidFill>
                <a:schemeClr val="tx1"/>
              </a:solidFill>
            </a:endParaRPr>
          </a:p>
          <a:p>
            <a:pPr marL="0" indent="0">
              <a:buNone/>
            </a:pPr>
            <a:endParaRPr lang="en-US" sz="2200" u="sng" dirty="0">
              <a:solidFill>
                <a:schemeClr val="tx1"/>
              </a:solidFill>
            </a:endParaRPr>
          </a:p>
          <a:p>
            <a:pPr marL="0" indent="0">
              <a:buNone/>
            </a:pPr>
            <a:endParaRPr lang="en-US" sz="2200" u="sng" dirty="0">
              <a:solidFill>
                <a:schemeClr val="tx1"/>
              </a:solidFill>
            </a:endParaRPr>
          </a:p>
          <a:p>
            <a:pPr marL="0" indent="0">
              <a:buNone/>
            </a:pPr>
            <a:endParaRPr lang="en-US" sz="2200" u="sng" dirty="0">
              <a:solidFill>
                <a:schemeClr val="tx1"/>
              </a:solidFill>
            </a:endParaRPr>
          </a:p>
        </p:txBody>
      </p:sp>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smtClean="0"/>
              <a:pPr/>
              <a:t>14</a:t>
            </a:fld>
            <a:endParaRPr lang="en-US" dirty="0"/>
          </a:p>
        </p:txBody>
      </p:sp>
    </p:spTree>
    <p:extLst>
      <p:ext uri="{BB962C8B-B14F-4D97-AF65-F5344CB8AC3E}">
        <p14:creationId xmlns:p14="http://schemas.microsoft.com/office/powerpoint/2010/main" val="235386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984ED7-F60D-4B65-B59C-144F1B27572B}"/>
              </a:ext>
            </a:extLst>
          </p:cNvPr>
          <p:cNvSpPr>
            <a:spLocks noGrp="1"/>
          </p:cNvSpPr>
          <p:nvPr>
            <p:ph type="sldNum" sz="quarter" idx="12"/>
          </p:nvPr>
        </p:nvSpPr>
        <p:spPr/>
        <p:txBody>
          <a:bodyPr/>
          <a:lstStyle/>
          <a:p>
            <a:fld id="{FBBAA8E0-8B8B-41A8-81B0-B768A1E1C974}" type="slidenum">
              <a:rPr lang="en-US" smtClean="0"/>
              <a:pPr/>
              <a:t>15</a:t>
            </a:fld>
            <a:endParaRPr lang="en-US" dirty="0"/>
          </a:p>
        </p:txBody>
      </p:sp>
      <p:sp>
        <p:nvSpPr>
          <p:cNvPr id="7" name="Title 1">
            <a:extLst>
              <a:ext uri="{FF2B5EF4-FFF2-40B4-BE49-F238E27FC236}">
                <a16:creationId xmlns:a16="http://schemas.microsoft.com/office/drawing/2014/main" id="{F0AE94CB-BFB0-46C4-9314-1B0652418B99}"/>
              </a:ext>
            </a:extLst>
          </p:cNvPr>
          <p:cNvSpPr>
            <a:spLocks noGrp="1"/>
          </p:cNvSpPr>
          <p:nvPr>
            <p:ph type="title"/>
          </p:nvPr>
        </p:nvSpPr>
        <p:spPr>
          <a:xfrm>
            <a:off x="444499" y="286311"/>
            <a:ext cx="10515600" cy="823913"/>
          </a:xfrm>
        </p:spPr>
        <p:txBody>
          <a:bodyPr>
            <a:normAutofit/>
          </a:bodyPr>
          <a:lstStyle/>
          <a:p>
            <a:r>
              <a:rPr lang="en-US" sz="4000" dirty="0"/>
              <a:t>4 QUESTIONS PROGRAM APPROACH </a:t>
            </a:r>
          </a:p>
        </p:txBody>
      </p:sp>
      <p:pic>
        <p:nvPicPr>
          <p:cNvPr id="3" name="Picture 2">
            <a:extLst>
              <a:ext uri="{FF2B5EF4-FFF2-40B4-BE49-F238E27FC236}">
                <a16:creationId xmlns:a16="http://schemas.microsoft.com/office/drawing/2014/main" id="{6BD02A70-16CD-08AD-DEFF-CFE294B66883}"/>
              </a:ext>
            </a:extLst>
          </p:cNvPr>
          <p:cNvPicPr>
            <a:picLocks noChangeAspect="1"/>
          </p:cNvPicPr>
          <p:nvPr/>
        </p:nvPicPr>
        <p:blipFill rotWithShape="1">
          <a:blip r:embed="rId3">
            <a:extLst>
              <a:ext uri="{28A0092B-C50C-407E-A947-70E740481C1C}">
                <a14:useLocalDpi xmlns:a14="http://schemas.microsoft.com/office/drawing/2010/main"/>
              </a:ext>
            </a:extLst>
          </a:blip>
          <a:srcRect l="4069" t="6584" r="5177" b="4865"/>
          <a:stretch/>
        </p:blipFill>
        <p:spPr>
          <a:xfrm>
            <a:off x="1921752" y="2045650"/>
            <a:ext cx="8348496" cy="4654783"/>
          </a:xfrm>
          <a:prstGeom prst="rect">
            <a:avLst/>
          </a:prstGeom>
        </p:spPr>
      </p:pic>
      <p:sp>
        <p:nvSpPr>
          <p:cNvPr id="5" name="TextBox 4">
            <a:extLst>
              <a:ext uri="{FF2B5EF4-FFF2-40B4-BE49-F238E27FC236}">
                <a16:creationId xmlns:a16="http://schemas.microsoft.com/office/drawing/2014/main" id="{293CCF0B-AAC9-0D6F-BA89-33F84160BFED}"/>
              </a:ext>
            </a:extLst>
          </p:cNvPr>
          <p:cNvSpPr txBox="1"/>
          <p:nvPr/>
        </p:nvSpPr>
        <p:spPr>
          <a:xfrm>
            <a:off x="444499" y="1110224"/>
            <a:ext cx="11123980" cy="1143903"/>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Tx/>
              <a:buSzTx/>
              <a:buNone/>
              <a:tabLst/>
              <a:defRPr/>
            </a:pPr>
            <a:r>
              <a:rPr kumimoji="0" lang="en-US" sz="2000" b="0" i="1" u="none" strike="noStrike" kern="1200" cap="none" spc="0" normalizeH="0" baseline="0" noProof="0" dirty="0">
                <a:ln>
                  <a:noFill/>
                </a:ln>
                <a:effectLst/>
                <a:uLnTx/>
                <a:uFillTx/>
                <a:latin typeface="Times New Roman"/>
                <a:ea typeface="+mn-ea"/>
                <a:cs typeface="+mn-cs"/>
              </a:rPr>
              <a:t>Update: The 4 questions continue to be shared with courts as part of the Child Welfare Summit action plans and recently shared with local </a:t>
            </a:r>
            <a:r>
              <a:rPr lang="en-US" sz="2000" i="1" dirty="0">
                <a:latin typeface="Times New Roman"/>
              </a:rPr>
              <a:t>law enforcement in developing plans for safety and prevention</a:t>
            </a:r>
            <a:r>
              <a:rPr kumimoji="0" lang="en-US" sz="2000" b="0" i="1" u="none" strike="noStrike" kern="1200" cap="none" spc="0" normalizeH="0" baseline="0" noProof="0" dirty="0">
                <a:ln>
                  <a:noFill/>
                </a:ln>
                <a:effectLst/>
                <a:uLnTx/>
                <a:uFillTx/>
                <a:latin typeface="Times New Roman"/>
                <a:ea typeface="+mn-ea"/>
                <a:cs typeface="+mn-cs"/>
              </a:rPr>
              <a:t>.</a:t>
            </a:r>
          </a:p>
          <a:p>
            <a:pPr marL="0" marR="0" lvl="0" indent="0" algn="l" defTabSz="914400" rtl="0" eaLnBrk="1" fontAlgn="auto" latinLnBrk="0" hangingPunct="1">
              <a:lnSpc>
                <a:spcPct val="100000"/>
              </a:lnSpc>
              <a:spcBef>
                <a:spcPts val="1000"/>
              </a:spcBef>
              <a:spcAft>
                <a:spcPts val="0"/>
              </a:spcAft>
              <a:buClrTx/>
              <a:buSzTx/>
              <a:buNone/>
              <a:tabLst/>
              <a:defRPr/>
            </a:pPr>
            <a:endParaRPr kumimoji="0" lang="en-US" sz="2000" b="0" i="1" u="none" strike="noStrike" kern="1200" cap="none" spc="0" normalizeH="0" baseline="0" noProof="0" dirty="0">
              <a:ln>
                <a:noFill/>
              </a:ln>
              <a:effectLst/>
              <a:uLnTx/>
              <a:uFillTx/>
              <a:latin typeface="Times New Roman"/>
              <a:ea typeface="+mn-ea"/>
              <a:cs typeface="+mn-cs"/>
            </a:endParaRPr>
          </a:p>
        </p:txBody>
      </p:sp>
    </p:spTree>
    <p:extLst>
      <p:ext uri="{BB962C8B-B14F-4D97-AF65-F5344CB8AC3E}">
        <p14:creationId xmlns:p14="http://schemas.microsoft.com/office/powerpoint/2010/main" val="255027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E1E17-3494-398E-1E7D-79641C7E4F1B}"/>
              </a:ext>
            </a:extLst>
          </p:cNvPr>
          <p:cNvSpPr>
            <a:spLocks noGrp="1"/>
          </p:cNvSpPr>
          <p:nvPr>
            <p:ph sz="half" idx="2"/>
          </p:nvPr>
        </p:nvSpPr>
        <p:spPr>
          <a:xfrm>
            <a:off x="444499" y="1934101"/>
            <a:ext cx="11077892" cy="3964785"/>
          </a:xfrm>
        </p:spPr>
        <p:txBody>
          <a:bodyPr>
            <a:noAutofit/>
          </a:bodyPr>
          <a:lstStyle/>
          <a:p>
            <a:pPr marL="0" indent="0">
              <a:buNone/>
            </a:pPr>
            <a:r>
              <a:rPr lang="en-US" sz="2000" dirty="0">
                <a:solidFill>
                  <a:schemeClr val="tx1"/>
                </a:solidFill>
              </a:rPr>
              <a:t>The new system would standardize programmatic practices, lead to consistent and improved services, and lead to more informed management decisions.</a:t>
            </a:r>
          </a:p>
          <a:p>
            <a:pPr marL="342900" indent="-342900">
              <a:buFont typeface="Wingdings" panose="05000000000000000000" pitchFamily="2" charset="2"/>
              <a:buChar char=""/>
              <a:tabLst>
                <a:tab pos="457200" algn="l"/>
              </a:tabLst>
            </a:pPr>
            <a:r>
              <a:rPr lang="en-US" sz="2000" dirty="0">
                <a:solidFill>
                  <a:schemeClr val="tx1"/>
                </a:solidFill>
                <a:effectLst/>
                <a:ea typeface="Times New Roman" panose="02020603050405020304" pitchFamily="18" charset="0"/>
              </a:rPr>
              <a:t>The project includes</a:t>
            </a:r>
            <a:r>
              <a:rPr lang="en-US" sz="2000" dirty="0">
                <a:solidFill>
                  <a:schemeClr val="tx1"/>
                </a:solidFill>
                <a:ea typeface="Times New Roman" panose="02020603050405020304" pitchFamily="18" charset="0"/>
              </a:rPr>
              <a:t> 3</a:t>
            </a:r>
            <a:r>
              <a:rPr lang="en-US" sz="2000" dirty="0">
                <a:solidFill>
                  <a:schemeClr val="tx1"/>
                </a:solidFill>
                <a:effectLst/>
                <a:ea typeface="Times New Roman" panose="02020603050405020304" pitchFamily="18" charset="0"/>
              </a:rPr>
              <a:t> RFPs, internal staff costs, hardware and licenses.  RFPs are: </a:t>
            </a:r>
            <a:endParaRPr lang="en-US" sz="2000" dirty="0">
              <a:solidFill>
                <a:schemeClr val="tx1"/>
              </a:solidFill>
              <a:ea typeface="Times New Roman" panose="02020603050405020304" pitchFamily="18" charset="0"/>
            </a:endParaRPr>
          </a:p>
          <a:p>
            <a:pPr marL="742950" lvl="1" indent="-342900">
              <a:buFont typeface="Wingdings" panose="05000000000000000000" pitchFamily="2" charset="2"/>
              <a:buChar char=""/>
              <a:tabLst>
                <a:tab pos="457200" algn="l"/>
              </a:tabLst>
            </a:pPr>
            <a:r>
              <a:rPr lang="en-US" dirty="0">
                <a:solidFill>
                  <a:schemeClr val="tx1"/>
                </a:solidFill>
                <a:effectLst/>
                <a:ea typeface="Times New Roman" panose="02020603050405020304" pitchFamily="18" charset="0"/>
              </a:rPr>
              <a:t>Design, Development and Implementation (DDI),</a:t>
            </a:r>
          </a:p>
          <a:p>
            <a:pPr marL="742950" lvl="1" indent="-342900">
              <a:buFont typeface="Wingdings" panose="05000000000000000000" pitchFamily="2" charset="2"/>
              <a:buChar char=""/>
              <a:tabLst>
                <a:tab pos="457200" algn="l"/>
              </a:tabLst>
            </a:pPr>
            <a:r>
              <a:rPr lang="en-US" dirty="0">
                <a:solidFill>
                  <a:schemeClr val="tx1"/>
                </a:solidFill>
                <a:effectLst/>
                <a:ea typeface="Times New Roman" panose="02020603050405020304" pitchFamily="18" charset="0"/>
              </a:rPr>
              <a:t>Quality Assurance Contractor (QI), </a:t>
            </a:r>
            <a:r>
              <a:rPr lang="en-US" dirty="0">
                <a:solidFill>
                  <a:schemeClr val="tx1"/>
                </a:solidFill>
                <a:ea typeface="Times New Roman" panose="02020603050405020304" pitchFamily="18" charset="0"/>
              </a:rPr>
              <a:t>and</a:t>
            </a:r>
          </a:p>
          <a:p>
            <a:pPr marL="742950" lvl="1" indent="-342900">
              <a:buFont typeface="Wingdings" panose="05000000000000000000" pitchFamily="2" charset="2"/>
              <a:buChar char=""/>
              <a:tabLst>
                <a:tab pos="457200" algn="l"/>
              </a:tabLst>
            </a:pPr>
            <a:r>
              <a:rPr lang="en-US" dirty="0">
                <a:solidFill>
                  <a:schemeClr val="tx1"/>
                </a:solidFill>
                <a:effectLst/>
                <a:ea typeface="Times New Roman" panose="02020603050405020304" pitchFamily="18" charset="0"/>
              </a:rPr>
              <a:t> Independent Verification and Validation Contractor (IVV</a:t>
            </a:r>
            <a:r>
              <a:rPr lang="en-US" dirty="0">
                <a:solidFill>
                  <a:schemeClr val="tx1"/>
                </a:solidFill>
                <a:ea typeface="Times New Roman" panose="02020603050405020304" pitchFamily="18" charset="0"/>
              </a:rPr>
              <a:t>).</a:t>
            </a:r>
          </a:p>
          <a:p>
            <a:pPr marL="742950" lvl="1" indent="-342900">
              <a:buFont typeface="Wingdings" panose="05000000000000000000" pitchFamily="2" charset="2"/>
              <a:buChar char=""/>
              <a:tabLst>
                <a:tab pos="457200" algn="l"/>
              </a:tabLst>
            </a:pPr>
            <a:endParaRPr lang="en-US" dirty="0">
              <a:solidFill>
                <a:schemeClr val="tx1"/>
              </a:solidFill>
              <a:ea typeface="Times New Roman" panose="02020603050405020304" pitchFamily="18" charset="0"/>
            </a:endParaRPr>
          </a:p>
          <a:p>
            <a:pPr marL="742950" lvl="1" indent="-342900">
              <a:buFont typeface="Wingdings" panose="05000000000000000000" pitchFamily="2" charset="2"/>
              <a:buChar char=""/>
              <a:tabLst>
                <a:tab pos="457200" algn="l"/>
              </a:tabLst>
            </a:pPr>
            <a:r>
              <a:rPr lang="en-US" dirty="0">
                <a:solidFill>
                  <a:schemeClr val="tx1"/>
                </a:solidFill>
                <a:effectLst/>
                <a:ea typeface="Calibri" panose="020F0502020204030204" pitchFamily="34" charset="0"/>
              </a:rPr>
              <a:t>The Design Development, and Implementation RFP is the largest,  providing most of the work.  </a:t>
            </a:r>
          </a:p>
          <a:p>
            <a:pPr marL="742950" lvl="1" indent="-342900">
              <a:buFont typeface="Wingdings" panose="05000000000000000000" pitchFamily="2" charset="2"/>
              <a:buChar char=""/>
              <a:tabLst>
                <a:tab pos="457200" algn="l"/>
              </a:tabLst>
            </a:pPr>
            <a:r>
              <a:rPr lang="en-US" dirty="0">
                <a:solidFill>
                  <a:schemeClr val="tx1"/>
                </a:solidFill>
                <a:effectLst/>
                <a:ea typeface="Calibri" panose="020F0502020204030204" pitchFamily="34" charset="0"/>
              </a:rPr>
              <a:t>Bidders </a:t>
            </a:r>
            <a:r>
              <a:rPr lang="en-US" dirty="0">
                <a:solidFill>
                  <a:schemeClr val="tx1"/>
                </a:solidFill>
                <a:ea typeface="Calibri" panose="020F0502020204030204" pitchFamily="34" charset="0"/>
              </a:rPr>
              <a:t>have been narrowed with re</a:t>
            </a:r>
            <a:r>
              <a:rPr lang="en-US" dirty="0">
                <a:solidFill>
                  <a:schemeClr val="tx1"/>
                </a:solidFill>
                <a:effectLst/>
                <a:ea typeface="Calibri" panose="020F0502020204030204" pitchFamily="34" charset="0"/>
              </a:rPr>
              <a:t>views and documents being completed with Department of Administration and </a:t>
            </a:r>
            <a:r>
              <a:rPr lang="en-US" dirty="0">
                <a:solidFill>
                  <a:schemeClr val="tx1"/>
                </a:solidFill>
                <a:ea typeface="Calibri" panose="020F0502020204030204" pitchFamily="34" charset="0"/>
              </a:rPr>
              <a:t>the federal agency </a:t>
            </a:r>
            <a:r>
              <a:rPr lang="en-US" dirty="0">
                <a:solidFill>
                  <a:schemeClr val="tx1"/>
                </a:solidFill>
                <a:effectLst/>
                <a:ea typeface="Calibri" panose="020F0502020204030204" pitchFamily="34" charset="0"/>
              </a:rPr>
              <a:t>toward a contract award  in 2024.</a:t>
            </a:r>
          </a:p>
          <a:p>
            <a:pPr marL="742950" lvl="1" indent="-342900">
              <a:buFont typeface="Wingdings" panose="05000000000000000000" pitchFamily="2" charset="2"/>
              <a:buChar char=""/>
              <a:tabLst>
                <a:tab pos="457200" algn="l"/>
              </a:tabLst>
            </a:pPr>
            <a:r>
              <a:rPr lang="en-US" dirty="0">
                <a:solidFill>
                  <a:schemeClr val="tx1"/>
                </a:solidFill>
                <a:effectLst/>
                <a:ea typeface="Calibri" panose="020F0502020204030204" pitchFamily="34" charset="0"/>
              </a:rPr>
              <a:t>Because the project is currently under a competitive bid process, we are unable to give additional details.</a:t>
            </a:r>
          </a:p>
          <a:p>
            <a:pPr marL="742950" lvl="1" indent="-342900">
              <a:buFont typeface="Wingdings" panose="05000000000000000000" pitchFamily="2" charset="2"/>
              <a:buChar char=""/>
              <a:tabLst>
                <a:tab pos="457200" algn="l"/>
              </a:tabLst>
            </a:pPr>
            <a:endParaRPr lang="en-US" dirty="0">
              <a:solidFill>
                <a:schemeClr val="tx1"/>
              </a:solidFill>
              <a:effectLst/>
              <a:ea typeface="Calibri" panose="020F0502020204030204" pitchFamily="34" charset="0"/>
            </a:endParaRPr>
          </a:p>
          <a:p>
            <a:endParaRPr lang="en-US" sz="1800" dirty="0">
              <a:solidFill>
                <a:schemeClr val="tx1"/>
              </a:solidFill>
            </a:endParaRPr>
          </a:p>
        </p:txBody>
      </p:sp>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smtClean="0"/>
              <a:pPr/>
              <a:t>16</a:t>
            </a:fld>
            <a:endParaRPr lang="en-US" dirty="0"/>
          </a:p>
        </p:txBody>
      </p:sp>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44499" y="1253882"/>
            <a:ext cx="10731500" cy="395288"/>
          </a:xfrm>
        </p:spPr>
        <p:txBody>
          <a:bodyPr/>
          <a:lstStyle/>
          <a:p>
            <a:r>
              <a:rPr lang="en-US" dirty="0">
                <a:solidFill>
                  <a:schemeClr val="tx1"/>
                </a:solidFill>
              </a:rPr>
              <a:t>REQUEST FOR PROPOSAL UPDATES</a:t>
            </a: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p:txBody>
          <a:bodyPr/>
          <a:lstStyle/>
          <a:p>
            <a:r>
              <a:rPr lang="en-US" dirty="0"/>
              <a:t>CCWIS </a:t>
            </a:r>
          </a:p>
        </p:txBody>
      </p:sp>
    </p:spTree>
    <p:extLst>
      <p:ext uri="{BB962C8B-B14F-4D97-AF65-F5344CB8AC3E}">
        <p14:creationId xmlns:p14="http://schemas.microsoft.com/office/powerpoint/2010/main" val="2801932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35B7-6E39-112C-FEC8-17E173B7BEAD}"/>
              </a:ext>
            </a:extLst>
          </p:cNvPr>
          <p:cNvSpPr>
            <a:spLocks noGrp="1"/>
          </p:cNvSpPr>
          <p:nvPr>
            <p:ph type="title"/>
          </p:nvPr>
        </p:nvSpPr>
        <p:spPr>
          <a:xfrm>
            <a:off x="838200" y="1717092"/>
            <a:ext cx="10515600" cy="1577623"/>
          </a:xfrm>
        </p:spPr>
        <p:txBody>
          <a:bodyPr/>
          <a:lstStyle/>
          <a:p>
            <a:r>
              <a:rPr lang="en-US" dirty="0"/>
              <a:t>FOSTER CARE UPDATES</a:t>
            </a:r>
          </a:p>
        </p:txBody>
      </p:sp>
    </p:spTree>
    <p:extLst>
      <p:ext uri="{BB962C8B-B14F-4D97-AF65-F5344CB8AC3E}">
        <p14:creationId xmlns:p14="http://schemas.microsoft.com/office/powerpoint/2010/main" val="2588930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E319-03E7-208D-F9DF-BCD0BE955887}"/>
              </a:ext>
            </a:extLst>
          </p:cNvPr>
          <p:cNvSpPr>
            <a:spLocks noGrp="1"/>
          </p:cNvSpPr>
          <p:nvPr>
            <p:ph type="title"/>
          </p:nvPr>
        </p:nvSpPr>
        <p:spPr>
          <a:xfrm>
            <a:off x="444499" y="306044"/>
            <a:ext cx="10515600" cy="823913"/>
          </a:xfrm>
        </p:spPr>
        <p:txBody>
          <a:bodyPr>
            <a:normAutofit fontScale="90000"/>
          </a:bodyPr>
          <a:lstStyle/>
          <a:p>
            <a:r>
              <a:rPr lang="en-US" sz="4500" dirty="0"/>
              <a:t>FOSTER CARE CASE MANAGEMENT 7/1/24 </a:t>
            </a:r>
          </a:p>
        </p:txBody>
      </p:sp>
      <p:sp>
        <p:nvSpPr>
          <p:cNvPr id="4" name="Slide Number Placeholder 3">
            <a:extLst>
              <a:ext uri="{FF2B5EF4-FFF2-40B4-BE49-F238E27FC236}">
                <a16:creationId xmlns:a16="http://schemas.microsoft.com/office/drawing/2014/main" id="{8EAB64BF-2F71-173D-469B-9EE8A6221B90}"/>
              </a:ext>
            </a:extLst>
          </p:cNvPr>
          <p:cNvSpPr>
            <a:spLocks noGrp="1"/>
          </p:cNvSpPr>
          <p:nvPr>
            <p:ph type="sldNum" sz="quarter" idx="12"/>
          </p:nvPr>
        </p:nvSpPr>
        <p:spPr/>
        <p:txBody>
          <a:bodyPr/>
          <a:lstStyle/>
          <a:p>
            <a:fld id="{FBBAA8E0-8B8B-41A8-81B0-B768A1E1C974}" type="slidenum">
              <a:rPr lang="en-US" smtClean="0"/>
              <a:pPr/>
              <a:t>18</a:t>
            </a:fld>
            <a:endParaRPr lang="en-US" dirty="0"/>
          </a:p>
        </p:txBody>
      </p:sp>
      <p:sp>
        <p:nvSpPr>
          <p:cNvPr id="5" name="Text Placeholder 4">
            <a:extLst>
              <a:ext uri="{FF2B5EF4-FFF2-40B4-BE49-F238E27FC236}">
                <a16:creationId xmlns:a16="http://schemas.microsoft.com/office/drawing/2014/main" id="{15A4D762-3E1A-4E80-5EEE-17E6E8377FCF}"/>
              </a:ext>
            </a:extLst>
          </p:cNvPr>
          <p:cNvSpPr>
            <a:spLocks noGrp="1"/>
          </p:cNvSpPr>
          <p:nvPr>
            <p:ph type="body" sz="quarter" idx="13"/>
          </p:nvPr>
        </p:nvSpPr>
        <p:spPr>
          <a:xfrm>
            <a:off x="557054" y="1052889"/>
            <a:ext cx="10731500" cy="395288"/>
          </a:xfrm>
        </p:spPr>
        <p:txBody>
          <a:bodyPr vert="horz" lIns="91440" tIns="45720" rIns="91440" bIns="45720" rtlCol="0" anchor="t">
            <a:noAutofit/>
          </a:bodyPr>
          <a:lstStyle/>
          <a:p>
            <a:r>
              <a:rPr lang="en-US" dirty="0">
                <a:solidFill>
                  <a:schemeClr val="tx1"/>
                </a:solidFill>
              </a:rPr>
              <a:t>FOSTER CARE CONTRACT EFFECTIVE 7/1/24</a:t>
            </a:r>
          </a:p>
        </p:txBody>
      </p:sp>
      <p:sp>
        <p:nvSpPr>
          <p:cNvPr id="9" name="Rectangle 8">
            <a:extLst>
              <a:ext uri="{FF2B5EF4-FFF2-40B4-BE49-F238E27FC236}">
                <a16:creationId xmlns:a16="http://schemas.microsoft.com/office/drawing/2014/main" id="{25E679E0-BBC2-4F65-A249-EDBBACFB7240}"/>
              </a:ext>
            </a:extLst>
          </p:cNvPr>
          <p:cNvSpPr/>
          <p:nvPr/>
        </p:nvSpPr>
        <p:spPr>
          <a:xfrm>
            <a:off x="6580414" y="3905139"/>
            <a:ext cx="1511660" cy="153709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24" name="Content Placeholder 23">
            <a:extLst>
              <a:ext uri="{FF2B5EF4-FFF2-40B4-BE49-F238E27FC236}">
                <a16:creationId xmlns:a16="http://schemas.microsoft.com/office/drawing/2014/main" id="{358775BE-7487-C593-CD9E-2C0E22FDBE82}"/>
              </a:ext>
            </a:extLst>
          </p:cNvPr>
          <p:cNvPicPr>
            <a:picLocks noGrp="1" noChangeAspect="1"/>
          </p:cNvPicPr>
          <p:nvPr>
            <p:ph sz="half" idx="2"/>
          </p:nvPr>
        </p:nvPicPr>
        <p:blipFill>
          <a:blip r:embed="rId4" r:link="rId5">
            <a:extLst>
              <a:ext uri="{28A0092B-C50C-407E-A947-70E740481C1C}">
                <a14:useLocalDpi xmlns:a14="http://schemas.microsoft.com/office/drawing/2010/main" val="0"/>
              </a:ext>
            </a:extLst>
          </a:blip>
          <a:srcRect/>
          <a:stretch>
            <a:fillRect/>
          </a:stretch>
        </p:blipFill>
        <p:spPr bwMode="auto">
          <a:xfrm>
            <a:off x="2013857" y="1541463"/>
            <a:ext cx="7663543" cy="4908550"/>
          </a:xfrm>
          <a:prstGeom prst="rect">
            <a:avLst/>
          </a:prstGeom>
          <a:noFill/>
          <a:ln>
            <a:noFill/>
          </a:ln>
        </p:spPr>
      </p:pic>
    </p:spTree>
    <p:extLst>
      <p:ext uri="{BB962C8B-B14F-4D97-AF65-F5344CB8AC3E}">
        <p14:creationId xmlns:p14="http://schemas.microsoft.com/office/powerpoint/2010/main" val="2905854890"/>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E1E17-3494-398E-1E7D-79641C7E4F1B}"/>
              </a:ext>
            </a:extLst>
          </p:cNvPr>
          <p:cNvSpPr>
            <a:spLocks noGrp="1"/>
          </p:cNvSpPr>
          <p:nvPr>
            <p:ph sz="half" idx="2"/>
          </p:nvPr>
        </p:nvSpPr>
        <p:spPr>
          <a:xfrm>
            <a:off x="444499" y="1680518"/>
            <a:ext cx="11077892" cy="4674099"/>
          </a:xfrm>
        </p:spPr>
        <p:txBody>
          <a:bodyPr vert="horz" lIns="91440" tIns="45720" rIns="91440" bIns="45720" numCol="1" spcCol="365760" rtlCol="0" anchor="t">
            <a:noAutofit/>
          </a:bodyPr>
          <a:lstStyle/>
          <a:p>
            <a:pPr>
              <a:spcBef>
                <a:spcPts val="0"/>
              </a:spcBef>
              <a:spcAft>
                <a:spcPts val="0"/>
              </a:spcAft>
            </a:pPr>
            <a:endParaRPr lang="en-US" dirty="0">
              <a:solidFill>
                <a:schemeClr val="tx1"/>
              </a:solidFill>
              <a:effectLst/>
            </a:endParaRPr>
          </a:p>
          <a:p>
            <a:pPr marL="342900">
              <a:spcBef>
                <a:spcPts val="0"/>
              </a:spcBef>
            </a:pPr>
            <a:r>
              <a:rPr lang="en-US" sz="2800" dirty="0">
                <a:solidFill>
                  <a:schemeClr val="tx1"/>
                </a:solidFill>
                <a:ea typeface="Times New Roman" panose="02020603050405020304" pitchFamily="18" charset="0"/>
              </a:rPr>
              <a:t>87</a:t>
            </a:r>
            <a:r>
              <a:rPr lang="en-US" sz="2800" dirty="0">
                <a:solidFill>
                  <a:schemeClr val="tx1"/>
                </a:solidFill>
                <a:effectLst/>
                <a:ea typeface="Times New Roman" panose="02020603050405020304" pitchFamily="18" charset="0"/>
              </a:rPr>
              <a:t>% staffed for 7/1 as of </a:t>
            </a:r>
            <a:r>
              <a:rPr lang="en-US" sz="2800" dirty="0">
                <a:solidFill>
                  <a:schemeClr val="tx1"/>
                </a:solidFill>
                <a:ea typeface="Times New Roman" panose="02020603050405020304" pitchFamily="18" charset="0"/>
              </a:rPr>
              <a:t>6/19/24</a:t>
            </a:r>
            <a:r>
              <a:rPr lang="en-US" sz="2800" dirty="0">
                <a:solidFill>
                  <a:schemeClr val="tx1"/>
                </a:solidFill>
                <a:effectLst/>
                <a:ea typeface="Times New Roman" panose="02020603050405020304" pitchFamily="18" charset="0"/>
              </a:rPr>
              <a:t>.</a:t>
            </a:r>
            <a:r>
              <a:rPr lang="en-US" sz="2800" dirty="0">
                <a:solidFill>
                  <a:schemeClr val="tx1"/>
                </a:solidFill>
                <a:ea typeface="Times New Roman" panose="02020603050405020304" pitchFamily="18" charset="0"/>
              </a:rPr>
              <a:t> </a:t>
            </a:r>
            <a:endParaRPr lang="en-US" sz="2800" dirty="0">
              <a:solidFill>
                <a:schemeClr val="tx1"/>
              </a:solidFill>
              <a:effectLst/>
              <a:ea typeface="Times New Roman" panose="02020603050405020304" pitchFamily="18" charset="0"/>
              <a:cs typeface="Times New Roman"/>
            </a:endParaRPr>
          </a:p>
          <a:p>
            <a:pPr marL="342900">
              <a:spcBef>
                <a:spcPts val="0"/>
              </a:spcBef>
            </a:pPr>
            <a:r>
              <a:rPr lang="en-US" sz="2800" dirty="0">
                <a:solidFill>
                  <a:schemeClr val="tx1"/>
                </a:solidFill>
                <a:ea typeface="Times New Roman" panose="02020603050405020304" pitchFamily="18" charset="0"/>
              </a:rPr>
              <a:t>Has </a:t>
            </a:r>
            <a:r>
              <a:rPr lang="en-US" sz="2800" dirty="0">
                <a:solidFill>
                  <a:schemeClr val="tx1"/>
                </a:solidFill>
                <a:effectLst/>
                <a:ea typeface="Times New Roman" panose="02020603050405020304" pitchFamily="18" charset="0"/>
              </a:rPr>
              <a:t>offered multiple incentives to staff transferring from Saint Francis Ministries including:</a:t>
            </a:r>
            <a:r>
              <a:rPr lang="en-US" sz="2800" dirty="0">
                <a:solidFill>
                  <a:schemeClr val="tx1"/>
                </a:solidFill>
                <a:ea typeface="Times New Roman" panose="02020603050405020304" pitchFamily="18" charset="0"/>
              </a:rPr>
              <a:t> </a:t>
            </a:r>
            <a:endParaRPr lang="en-US" sz="2800" dirty="0">
              <a:solidFill>
                <a:schemeClr val="tx1"/>
              </a:solidFill>
              <a:effectLst/>
              <a:ea typeface="Times New Roman" panose="02020603050405020304" pitchFamily="18" charset="0"/>
              <a:cs typeface="Times New Roman"/>
            </a:endParaRPr>
          </a:p>
          <a:p>
            <a:pPr marL="1200150" lvl="2" indent="-285750">
              <a:spcBef>
                <a:spcPts val="0"/>
              </a:spcBef>
              <a:buFont typeface="Courier New" panose="02070309020205020404" pitchFamily="49" charset="0"/>
              <a:buChar char="o"/>
            </a:pPr>
            <a:r>
              <a:rPr lang="en-US" sz="2800" dirty="0">
                <a:solidFill>
                  <a:schemeClr val="tx1"/>
                </a:solidFill>
                <a:effectLst/>
                <a:ea typeface="Times New Roman" panose="02020603050405020304" pitchFamily="18" charset="0"/>
              </a:rPr>
              <a:t>$2,000 sign on bonuses and transferring up to 80 hours of paid leave time from SFM.</a:t>
            </a:r>
            <a:r>
              <a:rPr lang="en-US" sz="2800" dirty="0">
                <a:solidFill>
                  <a:schemeClr val="tx1"/>
                </a:solidFill>
                <a:ea typeface="Times New Roman" panose="02020603050405020304" pitchFamily="18" charset="0"/>
              </a:rPr>
              <a:t> </a:t>
            </a:r>
          </a:p>
          <a:p>
            <a:pPr marL="1200150" lvl="2" indent="-285750">
              <a:spcBef>
                <a:spcPts val="0"/>
              </a:spcBef>
              <a:buFont typeface="Courier New" panose="02070309020205020404" pitchFamily="49" charset="0"/>
              <a:buChar char="o"/>
            </a:pPr>
            <a:r>
              <a:rPr lang="en-US" sz="2800" dirty="0">
                <a:solidFill>
                  <a:schemeClr val="tx1"/>
                </a:solidFill>
                <a:effectLst/>
                <a:ea typeface="Times New Roman" panose="02020603050405020304" pitchFamily="18" charset="0"/>
              </a:rPr>
              <a:t>Insurance coverage starting on July 1 rather than having a waiting period.</a:t>
            </a:r>
            <a:endParaRPr lang="en-US" sz="2800" dirty="0">
              <a:solidFill>
                <a:schemeClr val="tx1"/>
              </a:solidFill>
              <a:effectLst/>
              <a:ea typeface="Calibri" panose="020F0502020204030204" pitchFamily="34" charset="0"/>
            </a:endParaRPr>
          </a:p>
          <a:p>
            <a:pPr marL="1200150" lvl="2" indent="-285750">
              <a:spcBef>
                <a:spcPts val="0"/>
              </a:spcBef>
              <a:buFont typeface="Courier New" panose="02070309020205020404" pitchFamily="49" charset="0"/>
              <a:buChar char="o"/>
            </a:pPr>
            <a:r>
              <a:rPr lang="en-US" sz="2800" dirty="0">
                <a:solidFill>
                  <a:schemeClr val="tx1"/>
                </a:solidFill>
                <a:ea typeface="Times New Roman" panose="02020603050405020304" pitchFamily="18" charset="0"/>
              </a:rPr>
              <a:t>In</a:t>
            </a:r>
            <a:r>
              <a:rPr lang="en-US" sz="2800" dirty="0">
                <a:solidFill>
                  <a:schemeClr val="tx1"/>
                </a:solidFill>
                <a:effectLst/>
                <a:ea typeface="Times New Roman" panose="02020603050405020304" pitchFamily="18" charset="0"/>
              </a:rPr>
              <a:t>centivizing staff to remain at Saint Francis until 7/1. To do this, Saint Francis</a:t>
            </a:r>
            <a:r>
              <a:rPr lang="en-US" sz="2800" dirty="0">
                <a:solidFill>
                  <a:schemeClr val="tx1"/>
                </a:solidFill>
                <a:ea typeface="Times New Roman" panose="02020603050405020304" pitchFamily="18" charset="0"/>
              </a:rPr>
              <a:t> </a:t>
            </a:r>
            <a:r>
              <a:rPr lang="en-US" sz="2800" dirty="0">
                <a:solidFill>
                  <a:schemeClr val="tx1"/>
                </a:solidFill>
                <a:effectLst/>
                <a:ea typeface="Times New Roman" panose="02020603050405020304" pitchFamily="18" charset="0"/>
              </a:rPr>
              <a:t> staff who are transferring to EHC may not begin full time work at Emberhope until 7/1.</a:t>
            </a:r>
            <a:endParaRPr lang="en-US" sz="2800" dirty="0">
              <a:solidFill>
                <a:schemeClr val="tx1"/>
              </a:solidFill>
              <a:effectLst/>
              <a:ea typeface="Calibri" panose="020F0502020204030204" pitchFamily="34" charset="0"/>
            </a:endParaRPr>
          </a:p>
        </p:txBody>
      </p:sp>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smtClean="0"/>
              <a:pPr/>
              <a:t>19</a:t>
            </a:fld>
            <a:endParaRPr lang="en-US" dirty="0"/>
          </a:p>
        </p:txBody>
      </p:sp>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44499" y="1158387"/>
            <a:ext cx="10731500" cy="395288"/>
          </a:xfrm>
        </p:spPr>
        <p:txBody>
          <a:bodyPr/>
          <a:lstStyle/>
          <a:p>
            <a:r>
              <a:rPr lang="en-US" dirty="0">
                <a:solidFill>
                  <a:schemeClr val="tx1"/>
                </a:solidFill>
              </a:rPr>
              <a:t>WORKFORCE UPDATE</a:t>
            </a: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p:txBody>
          <a:bodyPr/>
          <a:lstStyle/>
          <a:p>
            <a:r>
              <a:rPr lang="en-US" dirty="0"/>
              <a:t>EMBERHOPE TRANSITION </a:t>
            </a:r>
          </a:p>
        </p:txBody>
      </p:sp>
    </p:spTree>
    <p:extLst>
      <p:ext uri="{BB962C8B-B14F-4D97-AF65-F5344CB8AC3E}">
        <p14:creationId xmlns:p14="http://schemas.microsoft.com/office/powerpoint/2010/main" val="295049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EB86D9-D14A-1CC9-2C1C-139BC2990008}"/>
              </a:ext>
            </a:extLst>
          </p:cNvPr>
          <p:cNvGraphicFramePr>
            <a:graphicFrameLocks noGrp="1"/>
          </p:cNvGraphicFramePr>
          <p:nvPr>
            <p:extLst>
              <p:ext uri="{D42A27DB-BD31-4B8C-83A1-F6EECF244321}">
                <p14:modId xmlns:p14="http://schemas.microsoft.com/office/powerpoint/2010/main" val="2313875933"/>
              </p:ext>
            </p:extLst>
          </p:nvPr>
        </p:nvGraphicFramePr>
        <p:xfrm>
          <a:off x="674254" y="1641856"/>
          <a:ext cx="9670937" cy="3962400"/>
        </p:xfrm>
        <a:graphic>
          <a:graphicData uri="http://schemas.openxmlformats.org/drawingml/2006/table">
            <a:tbl>
              <a:tblPr firstRow="1" bandRow="1">
                <a:tableStyleId>{5C22544A-7EE6-4342-B048-85BDC9FD1C3A}</a:tableStyleId>
              </a:tblPr>
              <a:tblGrid>
                <a:gridCol w="1272344">
                  <a:extLst>
                    <a:ext uri="{9D8B030D-6E8A-4147-A177-3AD203B41FA5}">
                      <a16:colId xmlns:a16="http://schemas.microsoft.com/office/drawing/2014/main" val="554850617"/>
                    </a:ext>
                  </a:extLst>
                </a:gridCol>
                <a:gridCol w="389894">
                  <a:extLst>
                    <a:ext uri="{9D8B030D-6E8A-4147-A177-3AD203B41FA5}">
                      <a16:colId xmlns:a16="http://schemas.microsoft.com/office/drawing/2014/main" val="1897632497"/>
                    </a:ext>
                  </a:extLst>
                </a:gridCol>
                <a:gridCol w="8008699">
                  <a:extLst>
                    <a:ext uri="{9D8B030D-6E8A-4147-A177-3AD203B41FA5}">
                      <a16:colId xmlns:a16="http://schemas.microsoft.com/office/drawing/2014/main" val="3680522704"/>
                    </a:ext>
                  </a:extLst>
                </a:gridCol>
              </a:tblGrid>
              <a:tr h="584490">
                <a:tc>
                  <a:txBody>
                    <a:bodyPr/>
                    <a:lstStyle/>
                    <a:p>
                      <a:pPr algn="ctr" defTabSz="457200">
                        <a:lnSpc>
                          <a:spcPct val="100000"/>
                        </a:lnSpc>
                      </a:pPr>
                      <a:r>
                        <a:rPr kumimoji="0" lang="en-US" sz="3600" b="1" i="0" u="none" strike="noStrike" kern="1200" cap="none" spc="0" normalizeH="0" baseline="0" noProof="0" dirty="0">
                          <a:ln>
                            <a:noFill/>
                          </a:ln>
                          <a:solidFill>
                            <a:srgbClr val="123985"/>
                          </a:solidFill>
                          <a:effectLst/>
                          <a:uLnTx/>
                          <a:uFillTx/>
                          <a:latin typeface="Bahnschrift Light"/>
                          <a:ea typeface="+mn-ea"/>
                          <a:cs typeface="+mn-cs"/>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lnSpc>
                          <a:spcPct val="100000"/>
                        </a:lnSpc>
                      </a:pPr>
                      <a:r>
                        <a:rPr kumimoji="0" lang="en-US" sz="3200" b="0" i="0" u="none" strike="noStrike" kern="1200" cap="none" spc="0" normalizeH="0" baseline="0" noProof="0" dirty="0">
                          <a:ln>
                            <a:noFill/>
                          </a:ln>
                          <a:solidFill>
                            <a:srgbClr val="FAB927"/>
                          </a:solidFill>
                          <a:effectLst/>
                          <a:uLnTx/>
                          <a:uFillTx/>
                          <a:latin typeface="Bahnschrift Light"/>
                          <a:ea typeface="+mn-ea"/>
                          <a:cs typeface="+mn-cs"/>
                        </a:rPr>
                        <a:t>|</a:t>
                      </a:r>
                      <a:r>
                        <a:rPr lang="en-US" sz="3200" b="0" i="0" u="none" strike="noStrike" kern="1200" cap="none" spc="0" normalizeH="0" baseline="0" noProof="0" dirty="0">
                          <a:ln>
                            <a:noFill/>
                          </a:ln>
                          <a:solidFill>
                            <a:srgbClr val="123985"/>
                          </a:solidFill>
                          <a:effectLst/>
                          <a:uLnTx/>
                          <a:uFillTx/>
                          <a:latin typeface="Bahnschrift Light"/>
                          <a:ea typeface="+mn-ea"/>
                          <a:cs typeface="+mn-cs"/>
                        </a:rPr>
                        <a:t> </a:t>
                      </a:r>
                      <a:endParaRPr lang="en-US" sz="3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00000"/>
                        </a:lnSpc>
                      </a:pPr>
                      <a:r>
                        <a:rPr lang="en-US" sz="2400" b="0" i="0" u="none" strike="noStrike" kern="1200" cap="none" spc="0" normalizeH="0" baseline="0" noProof="0" dirty="0">
                          <a:ln>
                            <a:noFill/>
                          </a:ln>
                          <a:solidFill>
                            <a:schemeClr val="tx2"/>
                          </a:solidFill>
                          <a:effectLst/>
                          <a:uLnTx/>
                          <a:uFillTx/>
                          <a:latin typeface="+mj-lt"/>
                          <a:ea typeface="+mn-ea"/>
                          <a:cs typeface="+mn-cs"/>
                        </a:rPr>
                        <a:t>BY</a:t>
                      </a:r>
                      <a:r>
                        <a:rPr kumimoji="0" lang="en-US" sz="2400" b="0" i="0" u="none" strike="noStrike" kern="1200" cap="none" spc="0" normalizeH="0" baseline="0" noProof="0" dirty="0">
                          <a:ln>
                            <a:noFill/>
                          </a:ln>
                          <a:solidFill>
                            <a:schemeClr val="tx2"/>
                          </a:solidFill>
                          <a:effectLst/>
                          <a:uLnTx/>
                          <a:uFillTx/>
                          <a:latin typeface="+mj-lt"/>
                          <a:ea typeface="+mn-ea"/>
                          <a:cs typeface="+mn-cs"/>
                        </a:rPr>
                        <a:t> THE NUMBERS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472516"/>
                  </a:ext>
                </a:extLst>
              </a:tr>
              <a:tr h="584490">
                <a:tc>
                  <a:txBody>
                    <a:bodyPr/>
                    <a:lstStyle/>
                    <a:p>
                      <a:pPr algn="ctr" defTabSz="457200">
                        <a:lnSpc>
                          <a:spcPct val="100000"/>
                        </a:lnSpc>
                      </a:pPr>
                      <a:r>
                        <a:rPr kumimoji="0" lang="en-US" sz="3600" b="1" i="0" u="none" strike="noStrike" kern="1200" cap="none" spc="0" normalizeH="0" baseline="0" noProof="0" dirty="0">
                          <a:ln>
                            <a:noFill/>
                          </a:ln>
                          <a:solidFill>
                            <a:srgbClr val="123985"/>
                          </a:solidFill>
                          <a:effectLst/>
                          <a:uLnTx/>
                          <a:uFillTx/>
                          <a:latin typeface="Bahnschrift Light"/>
                          <a:ea typeface="+mn-ea"/>
                          <a:cs typeface="+mn-cs"/>
                        </a:rPr>
                        <a:t>11</a:t>
                      </a:r>
                    </a:p>
                    <a:p>
                      <a:pPr lvl="0" algn="ctr">
                        <a:lnSpc>
                          <a:spcPct val="100000"/>
                        </a:lnSpc>
                        <a:buNone/>
                      </a:pPr>
                      <a:endParaRPr lang="en-US" sz="3600" b="1" i="0" u="none" strike="noStrike" kern="1200" cap="none" spc="0" normalizeH="0" baseline="0" noProof="0" dirty="0">
                        <a:ln>
                          <a:noFill/>
                        </a:ln>
                        <a:solidFill>
                          <a:srgbClr val="123985"/>
                        </a:solidFill>
                        <a:effectLst/>
                        <a:uLnTx/>
                        <a:uFillTx/>
                        <a:latin typeface="Bahnschrift Ligh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defTabSz="457200">
                        <a:lnSpc>
                          <a:spcPct val="100000"/>
                        </a:lnSpc>
                      </a:pPr>
                      <a:r>
                        <a:rPr lang="en-US" sz="3200" b="0" i="0" u="none" strike="noStrike" kern="1200" cap="none" spc="0" normalizeH="0" baseline="0" noProof="0" dirty="0">
                          <a:ln>
                            <a:noFill/>
                          </a:ln>
                          <a:solidFill>
                            <a:srgbClr val="FAB927"/>
                          </a:solidFill>
                          <a:effectLst/>
                          <a:uLnTx/>
                          <a:uFillTx/>
                          <a:latin typeface="Bahnschrift Light"/>
                          <a:ea typeface="+mn-ea"/>
                          <a:cs typeface="+mn-cs"/>
                        </a:rPr>
                        <a:t>|</a:t>
                      </a:r>
                      <a:endParaRPr lang="en-US" sz="3200" dirty="0">
                        <a:latin typeface="Bahnschrift Ligh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00000"/>
                        </a:lnSpc>
                      </a:pPr>
                      <a:r>
                        <a:rPr kumimoji="0" lang="en-US" sz="2400" b="0" i="0" u="none" strike="noStrike" kern="1200" cap="none" spc="0" normalizeH="0" baseline="0" noProof="0" dirty="0">
                          <a:ln>
                            <a:noFill/>
                          </a:ln>
                          <a:solidFill>
                            <a:schemeClr val="tx2"/>
                          </a:solidFill>
                          <a:effectLst/>
                          <a:uLnTx/>
                          <a:uFillTx/>
                          <a:latin typeface="+mj-lt"/>
                          <a:ea typeface="+mn-ea"/>
                          <a:cs typeface="+mn-cs"/>
                        </a:rPr>
                        <a:t>PREVENTION &amp; COMMUNITY ENGAGEMENT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3128720"/>
                  </a:ext>
                </a:extLst>
              </a:tr>
              <a:tr h="584490">
                <a:tc>
                  <a:txBody>
                    <a:bodyPr/>
                    <a:lstStyle/>
                    <a:p>
                      <a:pPr algn="ctr" defTabSz="457200">
                        <a:lnSpc>
                          <a:spcPct val="100000"/>
                        </a:lnSpc>
                      </a:pPr>
                      <a:r>
                        <a:rPr lang="en-US" sz="3600" b="1" i="0" u="none" strike="noStrike" kern="1200" cap="none" spc="0" normalizeH="0" baseline="0" noProof="0" dirty="0">
                          <a:ln>
                            <a:noFill/>
                          </a:ln>
                          <a:solidFill>
                            <a:srgbClr val="123985"/>
                          </a:solidFill>
                          <a:effectLst/>
                          <a:uLnTx/>
                          <a:uFillTx/>
                          <a:latin typeface="Bahnschrift Light"/>
                          <a:ea typeface="+mn-ea"/>
                          <a:cs typeface="+mn-cs"/>
                        </a:rPr>
                        <a:t>17</a:t>
                      </a:r>
                      <a:endParaRPr lang="en-US" sz="3600" b="1" dirty="0">
                        <a:latin typeface="Bahnschrift Ligh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ct val="100000"/>
                        </a:lnSpc>
                      </a:pPr>
                      <a:r>
                        <a:rPr kumimoji="0" lang="en-US" sz="3200" b="0" i="0" u="none" strike="noStrike" kern="1200" cap="none" spc="0" normalizeH="0" baseline="0" noProof="0" dirty="0">
                          <a:ln>
                            <a:noFill/>
                          </a:ln>
                          <a:solidFill>
                            <a:srgbClr val="FAB927"/>
                          </a:solidFill>
                          <a:effectLst/>
                          <a:uLnTx/>
                          <a:uFillTx/>
                          <a:latin typeface="Bahnschrift Light"/>
                          <a:ea typeface="+mn-ea"/>
                          <a:cs typeface="+mn-cs"/>
                        </a:rPr>
                        <a:t>|</a:t>
                      </a:r>
                      <a:r>
                        <a:rPr lang="en-US" sz="3200" b="0" i="0" u="none" strike="noStrike" kern="1200" cap="none" spc="0" normalizeH="0" baseline="0" noProof="0" dirty="0">
                          <a:ln>
                            <a:noFill/>
                          </a:ln>
                          <a:solidFill>
                            <a:srgbClr val="123985"/>
                          </a:solidFill>
                          <a:effectLst/>
                          <a:uLnTx/>
                          <a:uFillTx/>
                          <a:latin typeface="Bahnschrift Light"/>
                          <a:ea typeface="+mn-ea"/>
                          <a:cs typeface="+mn-cs"/>
                        </a:rPr>
                        <a:t> </a:t>
                      </a:r>
                      <a:endParaRPr lang="en-US" sz="3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00000"/>
                        </a:lnSpc>
                      </a:pPr>
                      <a:r>
                        <a:rPr kumimoji="0" lang="en-US" sz="2400" b="0" i="0" u="none" strike="noStrike" kern="1200" cap="none" spc="0" normalizeH="0" baseline="0" noProof="0" dirty="0">
                          <a:ln>
                            <a:noFill/>
                          </a:ln>
                          <a:solidFill>
                            <a:schemeClr val="tx2"/>
                          </a:solidFill>
                          <a:effectLst/>
                          <a:uLnTx/>
                          <a:uFillTx/>
                          <a:latin typeface="+mj-lt"/>
                          <a:ea typeface="+mn-ea"/>
                          <a:cs typeface="+mn-cs"/>
                        </a:rPr>
                        <a:t>FOSTER CARE UPDATES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4874514"/>
                  </a:ext>
                </a:extLst>
              </a:tr>
              <a:tr h="584490">
                <a:tc>
                  <a:txBody>
                    <a:bodyPr/>
                    <a:lstStyle/>
                    <a:p>
                      <a:pPr algn="ctr" defTabSz="457200">
                        <a:lnSpc>
                          <a:spcPct val="100000"/>
                        </a:lnSpc>
                      </a:pPr>
                      <a:r>
                        <a:rPr lang="en-US" sz="3600" b="1" i="0" u="none" strike="noStrike" kern="1200" cap="none" spc="0" normalizeH="0" baseline="0" noProof="0" dirty="0">
                          <a:ln>
                            <a:noFill/>
                          </a:ln>
                          <a:solidFill>
                            <a:srgbClr val="123985"/>
                          </a:solidFill>
                          <a:effectLst/>
                          <a:uLnTx/>
                          <a:uFillTx/>
                          <a:latin typeface="Bahnschrift Light"/>
                          <a:ea typeface="+mn-ea"/>
                          <a:cs typeface="+mn-cs"/>
                        </a:rPr>
                        <a:t>31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defTabSz="457200">
                        <a:lnSpc>
                          <a:spcPct val="100000"/>
                        </a:lnSpc>
                      </a:pPr>
                      <a:r>
                        <a:rPr kumimoji="0" lang="en-US" sz="3200" b="0" i="0" u="none" strike="noStrike" kern="1200" cap="none" spc="0" normalizeH="0" baseline="0" noProof="0" dirty="0">
                          <a:ln>
                            <a:noFill/>
                          </a:ln>
                          <a:solidFill>
                            <a:srgbClr val="FAB927"/>
                          </a:solidFill>
                          <a:effectLst/>
                          <a:uLnTx/>
                          <a:uFillTx/>
                          <a:latin typeface="Bahnschrift Light"/>
                          <a:ea typeface="+mn-ea"/>
                          <a:cs typeface="+mn-cs"/>
                        </a:rPr>
                        <a:t>|</a:t>
                      </a:r>
                      <a:endParaRPr lang="en-US" sz="3200" dirty="0">
                        <a:latin typeface="Bahnschrift Ligh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00000"/>
                        </a:lnSpc>
                      </a:pPr>
                      <a:r>
                        <a:rPr kumimoji="0" lang="en-US" sz="2400" b="0" i="0" u="none" strike="noStrike" kern="1200" cap="none" spc="0" normalizeH="0" baseline="0" noProof="0" dirty="0">
                          <a:ln>
                            <a:noFill/>
                          </a:ln>
                          <a:solidFill>
                            <a:schemeClr val="tx2"/>
                          </a:solidFill>
                          <a:effectLst/>
                          <a:uLnTx/>
                          <a:uFillTx/>
                          <a:latin typeface="+mj-lt"/>
                          <a:ea typeface="+mn-ea"/>
                          <a:cs typeface="+mn-cs"/>
                        </a:rPr>
                        <a:t>LEGISLATIVE UPDATES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5603692"/>
                  </a:ext>
                </a:extLst>
              </a:tr>
            </a:tbl>
          </a:graphicData>
        </a:graphic>
      </p:graphicFrame>
      <p:sp>
        <p:nvSpPr>
          <p:cNvPr id="2" name="Title 1">
            <a:extLst>
              <a:ext uri="{FF2B5EF4-FFF2-40B4-BE49-F238E27FC236}">
                <a16:creationId xmlns:a16="http://schemas.microsoft.com/office/drawing/2014/main" id="{CCB20CC8-C560-54F2-8F7F-79AC42EA5CE2}"/>
              </a:ext>
            </a:extLst>
          </p:cNvPr>
          <p:cNvSpPr>
            <a:spLocks noGrp="1"/>
          </p:cNvSpPr>
          <p:nvPr>
            <p:ph type="title"/>
          </p:nvPr>
        </p:nvSpPr>
        <p:spPr/>
        <p:txBody>
          <a:bodyPr>
            <a:normAutofit/>
          </a:bodyPr>
          <a:lstStyle/>
          <a:p>
            <a:r>
              <a:rPr lang="en-US" dirty="0"/>
              <a:t>TABLE OF CONTENTS</a:t>
            </a:r>
          </a:p>
        </p:txBody>
      </p:sp>
      <p:sp>
        <p:nvSpPr>
          <p:cNvPr id="3" name="Slide Number Placeholder 2">
            <a:extLst>
              <a:ext uri="{FF2B5EF4-FFF2-40B4-BE49-F238E27FC236}">
                <a16:creationId xmlns:a16="http://schemas.microsoft.com/office/drawing/2014/main" id="{D65CD74E-6362-D88C-9C98-05DD057FC3BD}"/>
              </a:ext>
            </a:extLst>
          </p:cNvPr>
          <p:cNvSpPr>
            <a:spLocks noGrp="1"/>
          </p:cNvSpPr>
          <p:nvPr>
            <p:ph type="sldNum" sz="quarter" idx="12"/>
          </p:nvPr>
        </p:nvSpPr>
        <p:spPr/>
        <p:txBody>
          <a:bodyPr/>
          <a:lstStyle/>
          <a:p>
            <a:fld id="{FBBAA8E0-8B8B-41A8-81B0-B768A1E1C974}" type="slidenum">
              <a:rPr lang="en-US" smtClean="0"/>
              <a:pPr/>
              <a:t>2</a:t>
            </a:fld>
            <a:endParaRPr lang="en-US" dirty="0"/>
          </a:p>
        </p:txBody>
      </p:sp>
    </p:spTree>
    <p:extLst>
      <p:ext uri="{BB962C8B-B14F-4D97-AF65-F5344CB8AC3E}">
        <p14:creationId xmlns:p14="http://schemas.microsoft.com/office/powerpoint/2010/main" val="576405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E1E17-3494-398E-1E7D-79641C7E4F1B}"/>
              </a:ext>
            </a:extLst>
          </p:cNvPr>
          <p:cNvSpPr>
            <a:spLocks noGrp="1"/>
          </p:cNvSpPr>
          <p:nvPr>
            <p:ph sz="half" idx="2"/>
          </p:nvPr>
        </p:nvSpPr>
        <p:spPr>
          <a:xfrm>
            <a:off x="444499" y="1680518"/>
            <a:ext cx="11077892" cy="4674099"/>
          </a:xfrm>
        </p:spPr>
        <p:txBody>
          <a:bodyPr numCol="1" spcCol="365760">
            <a:noAutofit/>
          </a:bodyPr>
          <a:lstStyle/>
          <a:p>
            <a:pPr>
              <a:spcBef>
                <a:spcPts val="0"/>
              </a:spcBef>
              <a:spcAft>
                <a:spcPts val="0"/>
              </a:spcAft>
            </a:pPr>
            <a:endParaRPr lang="en-US" dirty="0">
              <a:solidFill>
                <a:schemeClr val="tx1"/>
              </a:solidFill>
              <a:effectLst/>
            </a:endParaRPr>
          </a:p>
          <a:p>
            <a:pPr marL="342900" marR="0" lvl="0" indent="-342900">
              <a:spcBef>
                <a:spcPts val="0"/>
              </a:spcBef>
              <a:spcAft>
                <a:spcPts val="0"/>
              </a:spcAft>
              <a:buFont typeface="Symbol" panose="05050102010706020507" pitchFamily="18" charset="2"/>
              <a:buChar char=""/>
            </a:pPr>
            <a:r>
              <a:rPr lang="en-US" sz="2200" dirty="0">
                <a:solidFill>
                  <a:schemeClr val="tx1"/>
                </a:solidFill>
                <a:effectLst/>
                <a:ea typeface="Times New Roman" panose="02020603050405020304" pitchFamily="18" charset="0"/>
              </a:rPr>
              <a:t>50% of children will experience new case manager related to positive practice change, due to in part:</a:t>
            </a:r>
            <a:endParaRPr lang="en-US" sz="2200" dirty="0">
              <a:solidFill>
                <a:schemeClr val="tx1"/>
              </a:solidFill>
              <a:effectLs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200" dirty="0">
                <a:solidFill>
                  <a:schemeClr val="tx1"/>
                </a:solidFill>
                <a:effectLst/>
                <a:ea typeface="Times New Roman" panose="02020603050405020304" pitchFamily="18" charset="0"/>
              </a:rPr>
              <a:t>Complying with case load sizes included in the new contracts (1:15) necessitates a change in case manager for many youth.</a:t>
            </a:r>
            <a:endParaRPr lang="en-US" sz="2200" dirty="0">
              <a:solidFill>
                <a:schemeClr val="tx1"/>
              </a:solidFill>
              <a:effectLs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200" dirty="0">
                <a:solidFill>
                  <a:schemeClr val="tx1"/>
                </a:solidFill>
                <a:effectLst/>
                <a:ea typeface="Times New Roman" panose="02020603050405020304" pitchFamily="18" charset="0"/>
              </a:rPr>
              <a:t>90 of the youth in Area 7 will have case managers who specialize in working with crossover youth who will have a projected case load of 1:8. </a:t>
            </a:r>
            <a:endParaRPr lang="en-US" sz="2200" dirty="0">
              <a:solidFill>
                <a:schemeClr val="tx1"/>
              </a:solidFill>
              <a:effectLs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200" dirty="0">
                <a:solidFill>
                  <a:schemeClr val="tx1"/>
                </a:solidFill>
                <a:effectLst/>
                <a:ea typeface="Times New Roman" panose="02020603050405020304" pitchFamily="18" charset="0"/>
              </a:rPr>
              <a:t>A team of case managers specializing in working with you who have independent living case plan goals.  </a:t>
            </a:r>
            <a:endParaRPr lang="en-US" sz="2200" dirty="0">
              <a:solidFill>
                <a:schemeClr val="tx1"/>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dirty="0">
                <a:solidFill>
                  <a:schemeClr val="tx1"/>
                </a:solidFill>
                <a:effectLst/>
                <a:ea typeface="Times New Roman" panose="02020603050405020304" pitchFamily="18" charset="0"/>
              </a:rPr>
              <a:t>Their data system (Evolve) being filled with youth information and includes task list and flags for case managers including upcoming visits and case plan due dates.</a:t>
            </a:r>
            <a:endParaRPr lang="en-US" sz="2200" dirty="0">
              <a:solidFill>
                <a:schemeClr val="tx1"/>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dirty="0">
                <a:solidFill>
                  <a:schemeClr val="tx1"/>
                </a:solidFill>
                <a:effectLst/>
                <a:ea typeface="Times New Roman" panose="02020603050405020304" pitchFamily="18" charset="0"/>
              </a:rPr>
              <a:t>Case Transfer Summaries are being prepared for all youth who will transfer . The Saint Francis Ministries staff person preparing the files for transfer is the staff person who receives the files for </a:t>
            </a:r>
            <a:r>
              <a:rPr lang="en-US" sz="2200" dirty="0">
                <a:solidFill>
                  <a:schemeClr val="tx1"/>
                </a:solidFill>
                <a:ea typeface="Times New Roman" panose="02020603050405020304" pitchFamily="18" charset="0"/>
              </a:rPr>
              <a:t>E</a:t>
            </a:r>
            <a:r>
              <a:rPr lang="en-US" sz="2200" dirty="0">
                <a:solidFill>
                  <a:schemeClr val="tx1"/>
                </a:solidFill>
                <a:effectLst/>
                <a:ea typeface="Times New Roman" panose="02020603050405020304" pitchFamily="18" charset="0"/>
              </a:rPr>
              <a:t>mberhope. </a:t>
            </a:r>
            <a:endParaRPr lang="en-US" sz="2200" dirty="0">
              <a:solidFill>
                <a:schemeClr val="tx1"/>
              </a:solidFill>
              <a:effectLs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800" dirty="0">
                <a:solidFill>
                  <a:schemeClr val="tx1"/>
                </a:solidFill>
                <a:effectLst/>
                <a:ea typeface="Times New Roman" panose="02020603050405020304" pitchFamily="18" charset="0"/>
              </a:rPr>
              <a:t>  </a:t>
            </a:r>
            <a:endParaRPr lang="en-US" sz="1800" dirty="0">
              <a:solidFill>
                <a:schemeClr val="tx1"/>
              </a:solidFill>
              <a:effectLst/>
              <a:ea typeface="Calibri" panose="020F0502020204030204" pitchFamily="34" charset="0"/>
            </a:endParaRPr>
          </a:p>
          <a:p>
            <a:pPr marL="57150" indent="0">
              <a:spcBef>
                <a:spcPts val="600"/>
              </a:spcBef>
              <a:spcAft>
                <a:spcPts val="600"/>
              </a:spcAft>
              <a:buNone/>
            </a:pPr>
            <a:endParaRPr lang="en-US" sz="2400" dirty="0">
              <a:solidFill>
                <a:schemeClr val="tx1"/>
              </a:solidFill>
            </a:endParaRPr>
          </a:p>
        </p:txBody>
      </p:sp>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smtClean="0"/>
              <a:pPr/>
              <a:t>20</a:t>
            </a:fld>
            <a:endParaRPr lang="en-US" dirty="0"/>
          </a:p>
        </p:txBody>
      </p:sp>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44499" y="1158387"/>
            <a:ext cx="10731500" cy="395288"/>
          </a:xfrm>
        </p:spPr>
        <p:txBody>
          <a:bodyPr/>
          <a:lstStyle/>
          <a:p>
            <a:r>
              <a:rPr lang="en-US" dirty="0">
                <a:solidFill>
                  <a:schemeClr val="tx1"/>
                </a:solidFill>
              </a:rPr>
              <a:t>CASE MANAGEMENT ENGAGEMENT UPDATE</a:t>
            </a: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p:txBody>
          <a:bodyPr/>
          <a:lstStyle/>
          <a:p>
            <a:r>
              <a:rPr lang="en-US" dirty="0"/>
              <a:t>EMBERHOPE TRANSITION </a:t>
            </a:r>
          </a:p>
        </p:txBody>
      </p:sp>
    </p:spTree>
    <p:extLst>
      <p:ext uri="{BB962C8B-B14F-4D97-AF65-F5344CB8AC3E}">
        <p14:creationId xmlns:p14="http://schemas.microsoft.com/office/powerpoint/2010/main" val="1679431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E1E17-3494-398E-1E7D-79641C7E4F1B}"/>
              </a:ext>
            </a:extLst>
          </p:cNvPr>
          <p:cNvSpPr>
            <a:spLocks noGrp="1"/>
          </p:cNvSpPr>
          <p:nvPr>
            <p:ph sz="half" idx="2"/>
          </p:nvPr>
        </p:nvSpPr>
        <p:spPr>
          <a:xfrm>
            <a:off x="444499" y="1680518"/>
            <a:ext cx="11077892" cy="4674099"/>
          </a:xfrm>
        </p:spPr>
        <p:txBody>
          <a:bodyPr vert="horz" lIns="91440" tIns="45720" rIns="91440" bIns="45720" numCol="1" spcCol="365760" rtlCol="0" anchor="t">
            <a:noAutofit/>
          </a:bodyPr>
          <a:lstStyle/>
          <a:p>
            <a:pPr>
              <a:spcBef>
                <a:spcPts val="0"/>
              </a:spcBef>
              <a:spcAft>
                <a:spcPts val="0"/>
              </a:spcAft>
            </a:pPr>
            <a:endParaRPr lang="en-US" dirty="0">
              <a:solidFill>
                <a:schemeClr val="tx1"/>
              </a:solidFill>
              <a:effectLst/>
            </a:endParaRPr>
          </a:p>
          <a:p>
            <a:pPr marL="342900">
              <a:spcBef>
                <a:spcPts val="0"/>
              </a:spcBef>
            </a:pPr>
            <a:r>
              <a:rPr lang="en-US" sz="2800" dirty="0">
                <a:solidFill>
                  <a:schemeClr val="tx1"/>
                </a:solidFill>
              </a:rPr>
              <a:t>Kansas does not meet national data measures for timely permanency </a:t>
            </a:r>
            <a:endParaRPr lang="en-US" dirty="0">
              <a:solidFill>
                <a:schemeClr val="tx1"/>
              </a:solidFill>
            </a:endParaRPr>
          </a:p>
          <a:p>
            <a:pPr marL="342900">
              <a:spcBef>
                <a:spcPts val="0"/>
              </a:spcBef>
            </a:pPr>
            <a:r>
              <a:rPr lang="en-US" sz="2800" dirty="0">
                <a:solidFill>
                  <a:schemeClr val="tx1"/>
                </a:solidFill>
              </a:rPr>
              <a:t>Kansas Performance Improvement Plan (PIP) approved 4/30/24 </a:t>
            </a:r>
            <a:endParaRPr lang="en-US" dirty="0">
              <a:solidFill>
                <a:schemeClr val="tx1"/>
              </a:solidFill>
              <a:cs typeface="Times New Roman"/>
            </a:endParaRPr>
          </a:p>
          <a:p>
            <a:pPr marL="342900">
              <a:spcBef>
                <a:spcPts val="0"/>
              </a:spcBef>
            </a:pPr>
            <a:r>
              <a:rPr lang="en-US" sz="2800" dirty="0">
                <a:solidFill>
                  <a:schemeClr val="tx1"/>
                </a:solidFill>
                <a:ea typeface="Times New Roman" panose="02020603050405020304" pitchFamily="18" charset="0"/>
              </a:rPr>
              <a:t>Regarding Timely Permanency for Children Ending Foster Care </a:t>
            </a:r>
            <a:endParaRPr lang="en-US" sz="2800" dirty="0">
              <a:solidFill>
                <a:schemeClr val="tx1"/>
              </a:solidFill>
              <a:effectLst/>
              <a:ea typeface="Times New Roman" panose="02020603050405020304" pitchFamily="18" charset="0"/>
              <a:cs typeface="Times New Roman"/>
            </a:endParaRPr>
          </a:p>
          <a:p>
            <a:pPr marL="1200150" lvl="2" indent="-285750">
              <a:spcBef>
                <a:spcPts val="0"/>
              </a:spcBef>
              <a:buFont typeface="Courier New" panose="02070309020205020404" pitchFamily="49" charset="0"/>
              <a:buChar char="o"/>
            </a:pPr>
            <a:r>
              <a:rPr lang="en-US" sz="2800" dirty="0">
                <a:solidFill>
                  <a:schemeClr val="tx1"/>
                </a:solidFill>
                <a:ea typeface="+mn-lt"/>
                <a:cs typeface="+mn-lt"/>
              </a:rPr>
              <a:t>Kansas was found to be performing statistically worse than national performance in achieving permanency within 12 months for children entering care,</a:t>
            </a:r>
            <a:endParaRPr lang="en-US" dirty="0">
              <a:solidFill>
                <a:schemeClr val="tx1"/>
              </a:solidFill>
              <a:ea typeface="+mn-lt"/>
              <a:cs typeface="+mn-lt"/>
            </a:endParaRPr>
          </a:p>
          <a:p>
            <a:pPr marL="1200150" lvl="2" indent="-285750">
              <a:spcBef>
                <a:spcPts val="0"/>
              </a:spcBef>
              <a:buFont typeface="Courier New" panose="02070309020205020404" pitchFamily="49" charset="0"/>
              <a:buChar char="o"/>
            </a:pPr>
            <a:r>
              <a:rPr lang="en-US" sz="2800" dirty="0">
                <a:solidFill>
                  <a:schemeClr val="tx1"/>
                </a:solidFill>
                <a:ea typeface="+mn-lt"/>
                <a:cs typeface="+mn-lt"/>
              </a:rPr>
              <a:t> in care 12-23 months, and </a:t>
            </a:r>
            <a:endParaRPr lang="en-US" dirty="0">
              <a:solidFill>
                <a:schemeClr val="tx1"/>
              </a:solidFill>
              <a:ea typeface="+mn-lt"/>
              <a:cs typeface="+mn-lt"/>
            </a:endParaRPr>
          </a:p>
          <a:p>
            <a:pPr marL="1200150" lvl="2" indent="-285750">
              <a:spcBef>
                <a:spcPts val="0"/>
              </a:spcBef>
              <a:buFont typeface="Courier New" panose="02070309020205020404" pitchFamily="49" charset="0"/>
              <a:buChar char="o"/>
            </a:pPr>
            <a:r>
              <a:rPr lang="en-US" sz="2800" dirty="0">
                <a:solidFill>
                  <a:schemeClr val="tx1"/>
                </a:solidFill>
                <a:ea typeface="+mn-lt"/>
                <a:cs typeface="+mn-lt"/>
              </a:rPr>
              <a:t>in care 24 or more month</a:t>
            </a:r>
            <a:endParaRPr lang="en-US" dirty="0">
              <a:solidFill>
                <a:schemeClr val="tx1"/>
              </a:solidFill>
              <a:ea typeface="Times New Roman" panose="02020603050405020304" pitchFamily="18" charset="0"/>
              <a:cs typeface="Times New Roman"/>
            </a:endParaRPr>
          </a:p>
          <a:p>
            <a:pPr marL="0" indent="0">
              <a:spcBef>
                <a:spcPts val="0"/>
              </a:spcBef>
              <a:buNone/>
            </a:pPr>
            <a:endParaRPr lang="en-US" sz="1800" dirty="0">
              <a:solidFill>
                <a:schemeClr val="tx1"/>
              </a:solidFill>
              <a:effectLst/>
              <a:ea typeface="Calibri" panose="020F0502020204030204" pitchFamily="34" charset="0"/>
              <a:cs typeface="Times New Roman"/>
            </a:endParaRPr>
          </a:p>
          <a:p>
            <a:pPr marL="57150" indent="0">
              <a:spcBef>
                <a:spcPts val="600"/>
              </a:spcBef>
              <a:spcAft>
                <a:spcPts val="600"/>
              </a:spcAft>
              <a:buNone/>
            </a:pPr>
            <a:endParaRPr lang="en-US" sz="2400" dirty="0">
              <a:solidFill>
                <a:schemeClr val="tx1"/>
              </a:solidFill>
            </a:endParaRPr>
          </a:p>
        </p:txBody>
      </p:sp>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smtClean="0"/>
              <a:pPr/>
              <a:t>21</a:t>
            </a:fld>
            <a:endParaRPr lang="en-US" dirty="0"/>
          </a:p>
        </p:txBody>
      </p:sp>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87531" y="1158387"/>
            <a:ext cx="10731500" cy="395288"/>
          </a:xfrm>
        </p:spPr>
        <p:txBody>
          <a:bodyPr vert="horz" lIns="91440" tIns="45720" rIns="91440" bIns="45720" rtlCol="0" anchor="t">
            <a:noAutofit/>
          </a:bodyPr>
          <a:lstStyle/>
          <a:p>
            <a:r>
              <a:rPr lang="en-US" dirty="0">
                <a:solidFill>
                  <a:schemeClr val="tx1"/>
                </a:solidFill>
              </a:rPr>
              <a:t>UPDATE: FEDERAL PERFORMANCE IMPROVEMENT PLAN (PIP)  </a:t>
            </a:r>
            <a:endParaRPr lang="en-US" dirty="0">
              <a:solidFill>
                <a:schemeClr val="tx1"/>
              </a:solidFill>
              <a:cs typeface="Times New Roman"/>
            </a:endParaRP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p:txBody>
          <a:bodyPr/>
          <a:lstStyle/>
          <a:p>
            <a:r>
              <a:rPr lang="en-US" dirty="0"/>
              <a:t>Timely Legal Permanency </a:t>
            </a:r>
          </a:p>
        </p:txBody>
      </p:sp>
    </p:spTree>
    <p:extLst>
      <p:ext uri="{BB962C8B-B14F-4D97-AF65-F5344CB8AC3E}">
        <p14:creationId xmlns:p14="http://schemas.microsoft.com/office/powerpoint/2010/main" val="2995632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E1E17-3494-398E-1E7D-79641C7E4F1B}"/>
              </a:ext>
            </a:extLst>
          </p:cNvPr>
          <p:cNvSpPr>
            <a:spLocks noGrp="1"/>
          </p:cNvSpPr>
          <p:nvPr>
            <p:ph sz="half" idx="2"/>
          </p:nvPr>
        </p:nvSpPr>
        <p:spPr>
          <a:xfrm>
            <a:off x="444499" y="1680518"/>
            <a:ext cx="11077892" cy="4674099"/>
          </a:xfrm>
        </p:spPr>
        <p:txBody>
          <a:bodyPr vert="horz" lIns="91440" tIns="45720" rIns="91440" bIns="45720" numCol="1" spcCol="365760" rtlCol="0" anchor="t">
            <a:noAutofit/>
          </a:bodyPr>
          <a:lstStyle/>
          <a:p>
            <a:pPr>
              <a:spcBef>
                <a:spcPts val="0"/>
              </a:spcBef>
              <a:spcAft>
                <a:spcPts val="0"/>
              </a:spcAft>
            </a:pPr>
            <a:endParaRPr lang="en-US" dirty="0">
              <a:solidFill>
                <a:schemeClr val="tx1"/>
              </a:solidFill>
              <a:effectLst/>
            </a:endParaRPr>
          </a:p>
          <a:p>
            <a:r>
              <a:rPr lang="en-US" sz="2800" dirty="0">
                <a:solidFill>
                  <a:schemeClr val="tx1"/>
                </a:solidFill>
                <a:ea typeface="+mn-lt"/>
                <a:cs typeface="+mn-lt"/>
              </a:rPr>
              <a:t>Data for the federal April 3023 CFSR on site review: </a:t>
            </a:r>
            <a:endParaRPr lang="en-US" dirty="0">
              <a:solidFill>
                <a:schemeClr val="tx1"/>
              </a:solidFill>
              <a:ea typeface="+mn-lt"/>
              <a:cs typeface="+mn-lt"/>
            </a:endParaRPr>
          </a:p>
          <a:p>
            <a:pPr lvl="1"/>
            <a:r>
              <a:rPr lang="en-US" sz="2400" b="1" dirty="0">
                <a:solidFill>
                  <a:schemeClr val="tx1"/>
                </a:solidFill>
                <a:ea typeface="+mn-lt"/>
                <a:cs typeface="+mn-lt"/>
              </a:rPr>
              <a:t>30.2%</a:t>
            </a:r>
            <a:r>
              <a:rPr lang="en-US" sz="2400" dirty="0">
                <a:solidFill>
                  <a:schemeClr val="tx1"/>
                </a:solidFill>
                <a:ea typeface="+mn-lt"/>
                <a:cs typeface="+mn-lt"/>
              </a:rPr>
              <a:t> exited foster care to reunification, adoption, guardianship or living with a relative within 12 months of their entry. </a:t>
            </a:r>
            <a:r>
              <a:rPr lang="en-US" sz="2400" i="1" dirty="0">
                <a:solidFill>
                  <a:schemeClr val="tx1"/>
                </a:solidFill>
                <a:ea typeface="+mn-lt"/>
                <a:cs typeface="+mn-lt"/>
              </a:rPr>
              <a:t>The national performance for this data indicator is 35.2%.</a:t>
            </a:r>
            <a:endParaRPr lang="en-US" sz="2400" i="1" dirty="0">
              <a:solidFill>
                <a:schemeClr val="tx1"/>
              </a:solidFill>
              <a:cs typeface="Times New Roman"/>
            </a:endParaRPr>
          </a:p>
          <a:p>
            <a:pPr lvl="1"/>
            <a:r>
              <a:rPr lang="en-US" sz="2400" dirty="0">
                <a:solidFill>
                  <a:schemeClr val="tx1"/>
                </a:solidFill>
                <a:ea typeface="+mn-lt"/>
                <a:cs typeface="+mn-lt"/>
              </a:rPr>
              <a:t>Of the children who had been in care between 12 and 23 months, </a:t>
            </a:r>
            <a:r>
              <a:rPr lang="en-US" sz="2400" b="1" dirty="0">
                <a:solidFill>
                  <a:schemeClr val="tx1"/>
                </a:solidFill>
                <a:ea typeface="+mn-lt"/>
                <a:cs typeface="+mn-lt"/>
              </a:rPr>
              <a:t>40.1</a:t>
            </a:r>
            <a:r>
              <a:rPr lang="en-US" sz="2400" dirty="0">
                <a:solidFill>
                  <a:schemeClr val="tx1"/>
                </a:solidFill>
                <a:ea typeface="+mn-lt"/>
                <a:cs typeface="+mn-lt"/>
              </a:rPr>
              <a:t>% exited to permanency in the subsequent 12 months. </a:t>
            </a:r>
            <a:r>
              <a:rPr lang="en-US" sz="2400" i="1" dirty="0">
                <a:solidFill>
                  <a:schemeClr val="tx1"/>
                </a:solidFill>
                <a:ea typeface="+mn-lt"/>
                <a:cs typeface="+mn-lt"/>
              </a:rPr>
              <a:t>The national performance for this data indicator is 43.8%.</a:t>
            </a:r>
            <a:endParaRPr lang="en-US" sz="2400" i="1" dirty="0">
              <a:solidFill>
                <a:schemeClr val="tx1"/>
              </a:solidFill>
              <a:cs typeface="Times New Roman"/>
            </a:endParaRPr>
          </a:p>
          <a:p>
            <a:pPr marL="742950" lvl="1">
              <a:spcBef>
                <a:spcPts val="0"/>
              </a:spcBef>
            </a:pPr>
            <a:r>
              <a:rPr lang="en-US" sz="2400" dirty="0">
                <a:solidFill>
                  <a:schemeClr val="tx1"/>
                </a:solidFill>
                <a:ea typeface="+mn-lt"/>
                <a:cs typeface="+mn-lt"/>
              </a:rPr>
              <a:t>Of the children and youth who had been in care 24-months or more, </a:t>
            </a:r>
            <a:r>
              <a:rPr lang="en-US" sz="2400" b="1" dirty="0">
                <a:solidFill>
                  <a:schemeClr val="tx1"/>
                </a:solidFill>
                <a:ea typeface="+mn-lt"/>
                <a:cs typeface="+mn-lt"/>
              </a:rPr>
              <a:t>32.8%</a:t>
            </a:r>
            <a:r>
              <a:rPr lang="en-US" sz="2400" dirty="0">
                <a:solidFill>
                  <a:schemeClr val="tx1"/>
                </a:solidFill>
                <a:ea typeface="+mn-lt"/>
                <a:cs typeface="+mn-lt"/>
              </a:rPr>
              <a:t> exited to permanency in the subsequent 12 months. </a:t>
            </a:r>
            <a:r>
              <a:rPr lang="en-US" sz="2400" i="1" dirty="0">
                <a:solidFill>
                  <a:schemeClr val="tx1"/>
                </a:solidFill>
                <a:ea typeface="+mn-lt"/>
                <a:cs typeface="+mn-lt"/>
              </a:rPr>
              <a:t>The national performance for this data indicator is 37.3%.</a:t>
            </a:r>
            <a:endParaRPr lang="en-US" sz="2400" i="1" dirty="0">
              <a:solidFill>
                <a:schemeClr val="tx1"/>
              </a:solidFill>
              <a:cs typeface="Times New Roman"/>
            </a:endParaRPr>
          </a:p>
        </p:txBody>
      </p:sp>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smtClean="0"/>
              <a:pPr/>
              <a:t>22</a:t>
            </a:fld>
            <a:endParaRPr lang="en-US" dirty="0"/>
          </a:p>
        </p:txBody>
      </p:sp>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44499" y="1158387"/>
            <a:ext cx="10731500" cy="395288"/>
          </a:xfrm>
        </p:spPr>
        <p:txBody>
          <a:bodyPr vert="horz" lIns="91440" tIns="45720" rIns="91440" bIns="45720" rtlCol="0" anchor="t">
            <a:noAutofit/>
          </a:bodyPr>
          <a:lstStyle/>
          <a:p>
            <a:r>
              <a:rPr lang="en-US" dirty="0">
                <a:solidFill>
                  <a:schemeClr val="tx1"/>
                </a:solidFill>
              </a:rPr>
              <a:t>UPDATE: FEDERAL PERFORMANCE IMPROVEMENT PLAN (PIP)  </a:t>
            </a:r>
            <a:endParaRPr lang="en-US" dirty="0">
              <a:solidFill>
                <a:schemeClr val="tx1"/>
              </a:solidFill>
              <a:cs typeface="Times New Roman"/>
            </a:endParaRP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p:txBody>
          <a:bodyPr/>
          <a:lstStyle/>
          <a:p>
            <a:r>
              <a:rPr lang="en-US" dirty="0"/>
              <a:t>Timely Legal Permanency </a:t>
            </a:r>
          </a:p>
        </p:txBody>
      </p:sp>
    </p:spTree>
    <p:extLst>
      <p:ext uri="{BB962C8B-B14F-4D97-AF65-F5344CB8AC3E}">
        <p14:creationId xmlns:p14="http://schemas.microsoft.com/office/powerpoint/2010/main" val="1988115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E1E17-3494-398E-1E7D-79641C7E4F1B}"/>
              </a:ext>
            </a:extLst>
          </p:cNvPr>
          <p:cNvSpPr>
            <a:spLocks noGrp="1"/>
          </p:cNvSpPr>
          <p:nvPr>
            <p:ph sz="half" idx="2"/>
          </p:nvPr>
        </p:nvSpPr>
        <p:spPr>
          <a:xfrm>
            <a:off x="444499" y="1680518"/>
            <a:ext cx="11077892" cy="4674099"/>
          </a:xfrm>
        </p:spPr>
        <p:txBody>
          <a:bodyPr vert="horz" lIns="91440" tIns="45720" rIns="91440" bIns="45720" numCol="1" spcCol="365760" rtlCol="0" anchor="t">
            <a:noAutofit/>
          </a:bodyPr>
          <a:lstStyle/>
          <a:p>
            <a:pPr>
              <a:spcBef>
                <a:spcPts val="0"/>
              </a:spcBef>
              <a:spcAft>
                <a:spcPts val="0"/>
              </a:spcAft>
            </a:pPr>
            <a:endParaRPr lang="en-US" dirty="0">
              <a:solidFill>
                <a:schemeClr val="tx1"/>
              </a:solidFill>
              <a:effectLst/>
            </a:endParaRPr>
          </a:p>
          <a:p>
            <a:pPr marL="0" indent="0">
              <a:buNone/>
            </a:pPr>
            <a:r>
              <a:rPr lang="en-US" sz="3600" dirty="0">
                <a:solidFill>
                  <a:schemeClr val="tx1"/>
                </a:solidFill>
                <a:ea typeface="+mn-lt"/>
                <a:cs typeface="+mn-lt"/>
              </a:rPr>
              <a:t>Key strategies to reach closer to national performance </a:t>
            </a:r>
            <a:endParaRPr lang="en-US" sz="3600" dirty="0">
              <a:solidFill>
                <a:schemeClr val="tx1"/>
              </a:solidFill>
              <a:cs typeface="Times New Roman"/>
            </a:endParaRPr>
          </a:p>
          <a:p>
            <a:pPr lvl="1"/>
            <a:r>
              <a:rPr lang="en-US" sz="3600" dirty="0">
                <a:solidFill>
                  <a:schemeClr val="tx1"/>
                </a:solidFill>
                <a:ea typeface="+mn-lt"/>
                <a:cs typeface="+mn-lt"/>
              </a:rPr>
              <a:t>Improve communication of risk and safety concerns related to the four questions so information can be provided to the court and parties to allow for more timely reintegration.</a:t>
            </a:r>
            <a:endParaRPr lang="en-US" sz="3600" dirty="0">
              <a:solidFill>
                <a:schemeClr val="tx1"/>
              </a:solidFill>
              <a:cs typeface="Times New Roman"/>
            </a:endParaRPr>
          </a:p>
          <a:p>
            <a:pPr lvl="1"/>
            <a:r>
              <a:rPr lang="en-US" sz="3600" dirty="0">
                <a:solidFill>
                  <a:schemeClr val="tx1"/>
                </a:solidFill>
                <a:ea typeface="+mn-lt"/>
                <a:cs typeface="+mn-lt"/>
              </a:rPr>
              <a:t>Increase timely filing of Termination of Parental Rights and subsequent adoptions.</a:t>
            </a:r>
            <a:endParaRPr lang="en-US" sz="3600" dirty="0">
              <a:solidFill>
                <a:schemeClr val="tx1"/>
              </a:solidFill>
              <a:cs typeface="Times New Roman"/>
            </a:endParaRPr>
          </a:p>
          <a:p>
            <a:pPr marL="0" indent="0">
              <a:spcBef>
                <a:spcPts val="0"/>
              </a:spcBef>
              <a:buNone/>
            </a:pPr>
            <a:endParaRPr lang="en-US" sz="1800" dirty="0">
              <a:solidFill>
                <a:schemeClr val="tx1"/>
              </a:solidFill>
              <a:cs typeface="Times New Roman"/>
            </a:endParaRPr>
          </a:p>
          <a:p>
            <a:pPr marL="57150" indent="0">
              <a:spcBef>
                <a:spcPts val="600"/>
              </a:spcBef>
              <a:spcAft>
                <a:spcPts val="600"/>
              </a:spcAft>
              <a:buNone/>
            </a:pPr>
            <a:endParaRPr lang="en-US" sz="2400" dirty="0">
              <a:solidFill>
                <a:schemeClr val="tx1"/>
              </a:solidFill>
              <a:cs typeface="Times New Roman"/>
            </a:endParaRPr>
          </a:p>
        </p:txBody>
      </p:sp>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smtClean="0"/>
              <a:pPr/>
              <a:t>23</a:t>
            </a:fld>
            <a:endParaRPr lang="en-US" dirty="0"/>
          </a:p>
        </p:txBody>
      </p:sp>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44499" y="1169143"/>
            <a:ext cx="10731500" cy="395288"/>
          </a:xfrm>
        </p:spPr>
        <p:txBody>
          <a:bodyPr vert="horz" lIns="91440" tIns="45720" rIns="91440" bIns="45720" rtlCol="0" anchor="t">
            <a:noAutofit/>
          </a:bodyPr>
          <a:lstStyle/>
          <a:p>
            <a:r>
              <a:rPr lang="en-US" dirty="0">
                <a:solidFill>
                  <a:schemeClr val="tx1"/>
                </a:solidFill>
              </a:rPr>
              <a:t>UPDATE: FEDERAL PERFORMANCE IMPROVEMENT PLAN (PIP)  </a:t>
            </a:r>
            <a:endParaRPr lang="en-US" dirty="0">
              <a:solidFill>
                <a:schemeClr val="tx1"/>
              </a:solidFill>
              <a:cs typeface="Times New Roman"/>
            </a:endParaRP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p:txBody>
          <a:bodyPr/>
          <a:lstStyle/>
          <a:p>
            <a:r>
              <a:rPr lang="en-US" dirty="0"/>
              <a:t>Timely Legal Permanency </a:t>
            </a:r>
          </a:p>
        </p:txBody>
      </p:sp>
    </p:spTree>
    <p:extLst>
      <p:ext uri="{BB962C8B-B14F-4D97-AF65-F5344CB8AC3E}">
        <p14:creationId xmlns:p14="http://schemas.microsoft.com/office/powerpoint/2010/main" val="53544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E1E17-3494-398E-1E7D-79641C7E4F1B}"/>
              </a:ext>
            </a:extLst>
          </p:cNvPr>
          <p:cNvSpPr>
            <a:spLocks noGrp="1"/>
          </p:cNvSpPr>
          <p:nvPr>
            <p:ph sz="half" idx="2"/>
          </p:nvPr>
        </p:nvSpPr>
        <p:spPr>
          <a:xfrm>
            <a:off x="444499" y="1680518"/>
            <a:ext cx="11077892" cy="4674099"/>
          </a:xfrm>
        </p:spPr>
        <p:txBody>
          <a:bodyPr vert="horz" lIns="91440" tIns="45720" rIns="91440" bIns="45720" numCol="1" spcCol="365760" rtlCol="0" anchor="t">
            <a:noAutofit/>
          </a:bodyPr>
          <a:lstStyle/>
          <a:p>
            <a:pPr>
              <a:spcBef>
                <a:spcPts val="0"/>
              </a:spcBef>
              <a:spcAft>
                <a:spcPts val="0"/>
              </a:spcAft>
            </a:pPr>
            <a:endParaRPr lang="en-US" dirty="0">
              <a:solidFill>
                <a:schemeClr val="tx1"/>
              </a:solidFill>
              <a:effectLst/>
            </a:endParaRPr>
          </a:p>
          <a:p>
            <a:pPr marL="342900">
              <a:spcBef>
                <a:spcPts val="0"/>
              </a:spcBef>
            </a:pPr>
            <a:r>
              <a:rPr lang="en-US" sz="2800" dirty="0">
                <a:solidFill>
                  <a:schemeClr val="tx1"/>
                </a:solidFill>
                <a:ea typeface="Times New Roman" panose="02020603050405020304" pitchFamily="18" charset="0"/>
              </a:rPr>
              <a:t>83</a:t>
            </a:r>
            <a:r>
              <a:rPr lang="en-US" sz="2800" dirty="0">
                <a:solidFill>
                  <a:schemeClr val="tx1"/>
                </a:solidFill>
                <a:effectLst/>
                <a:ea typeface="Times New Roman" panose="02020603050405020304" pitchFamily="18" charset="0"/>
              </a:rPr>
              <a:t>% staffed for 7/1 as of </a:t>
            </a:r>
            <a:r>
              <a:rPr lang="en-US" sz="2800" dirty="0">
                <a:solidFill>
                  <a:schemeClr val="tx1"/>
                </a:solidFill>
                <a:ea typeface="Times New Roman" panose="02020603050405020304" pitchFamily="18" charset="0"/>
              </a:rPr>
              <a:t>6/12/24</a:t>
            </a:r>
            <a:r>
              <a:rPr lang="en-US" sz="2800" dirty="0">
                <a:solidFill>
                  <a:schemeClr val="tx1"/>
                </a:solidFill>
                <a:effectLst/>
                <a:ea typeface="Times New Roman" panose="02020603050405020304" pitchFamily="18" charset="0"/>
              </a:rPr>
              <a:t> and that will increase.</a:t>
            </a:r>
            <a:r>
              <a:rPr lang="en-US" sz="2800" dirty="0">
                <a:solidFill>
                  <a:schemeClr val="tx1"/>
                </a:solidFill>
                <a:ea typeface="Times New Roman" panose="02020603050405020304" pitchFamily="18" charset="0"/>
              </a:rPr>
              <a:t> </a:t>
            </a:r>
            <a:endParaRPr lang="en-US" sz="2800" dirty="0">
              <a:solidFill>
                <a:schemeClr val="tx1"/>
              </a:solidFill>
              <a:effectLst/>
              <a:ea typeface="Times New Roman" panose="02020603050405020304" pitchFamily="18" charset="0"/>
              <a:cs typeface="Times New Roman"/>
            </a:endParaRPr>
          </a:p>
          <a:p>
            <a:pPr marL="342900">
              <a:spcBef>
                <a:spcPts val="0"/>
              </a:spcBef>
            </a:pPr>
            <a:r>
              <a:rPr lang="en-US" sz="2800" dirty="0">
                <a:solidFill>
                  <a:schemeClr val="tx1"/>
                </a:solidFill>
                <a:ea typeface="Times New Roman" panose="02020603050405020304" pitchFamily="18" charset="0"/>
              </a:rPr>
              <a:t>Has </a:t>
            </a:r>
            <a:r>
              <a:rPr lang="en-US" sz="2800" dirty="0">
                <a:solidFill>
                  <a:schemeClr val="tx1"/>
                </a:solidFill>
                <a:effectLst/>
                <a:ea typeface="Times New Roman" panose="02020603050405020304" pitchFamily="18" charset="0"/>
              </a:rPr>
              <a:t>offered multiple incentives to staff transferring from Saint Francis Ministries including</a:t>
            </a:r>
            <a:r>
              <a:rPr lang="en-US" sz="2800" dirty="0">
                <a:solidFill>
                  <a:schemeClr val="tx1"/>
                </a:solidFill>
                <a:ea typeface="Times New Roman" panose="02020603050405020304" pitchFamily="18" charset="0"/>
              </a:rPr>
              <a:t> </a:t>
            </a:r>
            <a:endParaRPr lang="en-US" sz="2800" dirty="0">
              <a:solidFill>
                <a:schemeClr val="tx1"/>
              </a:solidFill>
              <a:effectLst/>
              <a:ea typeface="Times New Roman" panose="02020603050405020304" pitchFamily="18" charset="0"/>
              <a:cs typeface="Times New Roman"/>
            </a:endParaRPr>
          </a:p>
          <a:p>
            <a:pPr marL="1200150" lvl="2" indent="-285750">
              <a:spcBef>
                <a:spcPts val="0"/>
              </a:spcBef>
              <a:buFont typeface="Courier New" panose="02070309020205020404" pitchFamily="49" charset="0"/>
              <a:buChar char="o"/>
            </a:pPr>
            <a:r>
              <a:rPr lang="en-US" sz="2800" dirty="0">
                <a:solidFill>
                  <a:schemeClr val="tx1"/>
                </a:solidFill>
                <a:effectLst/>
                <a:ea typeface="Times New Roman" panose="02020603050405020304" pitchFamily="18" charset="0"/>
              </a:rPr>
              <a:t>$2,000 sign on bonuses and transferring up to 80 hours of paid leave time from SFM. </a:t>
            </a:r>
            <a:endParaRPr lang="en-US" sz="2800" dirty="0">
              <a:solidFill>
                <a:schemeClr val="tx1"/>
              </a:solidFill>
              <a:effectLst/>
              <a:ea typeface="Calibri" panose="020F0502020204030204" pitchFamily="34" charset="0"/>
            </a:endParaRPr>
          </a:p>
          <a:p>
            <a:pPr marL="1200150" lvl="2" indent="-285750">
              <a:spcBef>
                <a:spcPts val="0"/>
              </a:spcBef>
              <a:buFont typeface="Courier New" panose="02070309020205020404" pitchFamily="49" charset="0"/>
              <a:buChar char="o"/>
            </a:pPr>
            <a:r>
              <a:rPr lang="en-US" sz="2800" dirty="0">
                <a:solidFill>
                  <a:schemeClr val="tx1"/>
                </a:solidFill>
                <a:effectLst/>
                <a:ea typeface="Times New Roman" panose="02020603050405020304" pitchFamily="18" charset="0"/>
              </a:rPr>
              <a:t>Insurance coverage starting on July 1 rather than having a waiting period.</a:t>
            </a:r>
            <a:endParaRPr lang="en-US" sz="2800" dirty="0">
              <a:solidFill>
                <a:schemeClr val="tx1"/>
              </a:solidFill>
              <a:effectLst/>
              <a:ea typeface="Calibri" panose="020F0502020204030204" pitchFamily="34" charset="0"/>
            </a:endParaRPr>
          </a:p>
          <a:p>
            <a:pPr marL="1200150" lvl="2" indent="-285750">
              <a:spcBef>
                <a:spcPts val="0"/>
              </a:spcBef>
              <a:buFont typeface="Courier New" panose="02070309020205020404" pitchFamily="49" charset="0"/>
              <a:buChar char="o"/>
            </a:pPr>
            <a:r>
              <a:rPr lang="en-US" sz="2800" dirty="0">
                <a:solidFill>
                  <a:schemeClr val="tx1"/>
                </a:solidFill>
                <a:ea typeface="Times New Roman" panose="02020603050405020304" pitchFamily="18" charset="0"/>
              </a:rPr>
              <a:t>In</a:t>
            </a:r>
            <a:r>
              <a:rPr lang="en-US" sz="2800" dirty="0">
                <a:solidFill>
                  <a:schemeClr val="tx1"/>
                </a:solidFill>
                <a:effectLst/>
                <a:ea typeface="Times New Roman" panose="02020603050405020304" pitchFamily="18" charset="0"/>
              </a:rPr>
              <a:t>centivizing staff to remain at Saint Francis until 7/1. To do this, Saint Francis  staff who are transferring to EHC may not begin full time work at Emberhope until 7/1.</a:t>
            </a:r>
          </a:p>
        </p:txBody>
      </p:sp>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smtClean="0"/>
              <a:pPr/>
              <a:t>24</a:t>
            </a:fld>
            <a:endParaRPr lang="en-US" dirty="0"/>
          </a:p>
        </p:txBody>
      </p:sp>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55257" y="1179901"/>
            <a:ext cx="10731500" cy="395288"/>
          </a:xfrm>
        </p:spPr>
        <p:txBody>
          <a:bodyPr/>
          <a:lstStyle/>
          <a:p>
            <a:r>
              <a:rPr lang="en-US" dirty="0">
                <a:solidFill>
                  <a:schemeClr val="tx1"/>
                </a:solidFill>
              </a:rPr>
              <a:t>WORKFORCE UPDATE</a:t>
            </a: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p:txBody>
          <a:bodyPr/>
          <a:lstStyle/>
          <a:p>
            <a:r>
              <a:rPr lang="en-US" dirty="0"/>
              <a:t>EMBERHOPE TRANSITION </a:t>
            </a:r>
          </a:p>
        </p:txBody>
      </p:sp>
    </p:spTree>
    <p:extLst>
      <p:ext uri="{BB962C8B-B14F-4D97-AF65-F5344CB8AC3E}">
        <p14:creationId xmlns:p14="http://schemas.microsoft.com/office/powerpoint/2010/main" val="1675553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E1E17-3494-398E-1E7D-79641C7E4F1B}"/>
              </a:ext>
            </a:extLst>
          </p:cNvPr>
          <p:cNvSpPr>
            <a:spLocks noGrp="1"/>
          </p:cNvSpPr>
          <p:nvPr>
            <p:ph sz="half" idx="2"/>
          </p:nvPr>
        </p:nvSpPr>
        <p:spPr>
          <a:xfrm>
            <a:off x="444499" y="1680518"/>
            <a:ext cx="11077892" cy="4674099"/>
          </a:xfrm>
        </p:spPr>
        <p:txBody>
          <a:bodyPr numCol="1" spcCol="365760">
            <a:noAutofit/>
          </a:bodyPr>
          <a:lstStyle/>
          <a:p>
            <a:pPr>
              <a:spcBef>
                <a:spcPts val="0"/>
              </a:spcBef>
              <a:spcAft>
                <a:spcPts val="0"/>
              </a:spcAft>
            </a:pPr>
            <a:endParaRPr lang="en-US" dirty="0">
              <a:solidFill>
                <a:schemeClr val="tx1"/>
              </a:solidFill>
              <a:effectLst/>
            </a:endParaRPr>
          </a:p>
          <a:p>
            <a:pPr marL="342900" marR="0" lvl="0" indent="-342900">
              <a:spcBef>
                <a:spcPts val="0"/>
              </a:spcBef>
              <a:spcAft>
                <a:spcPts val="0"/>
              </a:spcAft>
              <a:buFont typeface="Symbol" panose="05050102010706020507" pitchFamily="18" charset="2"/>
              <a:buChar char=""/>
            </a:pPr>
            <a:r>
              <a:rPr lang="en-US" sz="2200" dirty="0">
                <a:solidFill>
                  <a:schemeClr val="tx1"/>
                </a:solidFill>
                <a:effectLst/>
                <a:ea typeface="Times New Roman" panose="02020603050405020304" pitchFamily="18" charset="0"/>
              </a:rPr>
              <a:t>50% of children will experience new case manager related to positive practice change, due to in part:</a:t>
            </a:r>
            <a:endParaRPr lang="en-US" sz="2200" dirty="0">
              <a:solidFill>
                <a:schemeClr val="tx1"/>
              </a:solidFill>
              <a:effectLs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200" dirty="0">
                <a:solidFill>
                  <a:schemeClr val="tx1"/>
                </a:solidFill>
                <a:effectLst/>
                <a:ea typeface="Times New Roman" panose="02020603050405020304" pitchFamily="18" charset="0"/>
              </a:rPr>
              <a:t>Complying with case load sizes included in the new contracts (1:15) necessitates a change in case manager for many youth.</a:t>
            </a:r>
            <a:endParaRPr lang="en-US" sz="2200" dirty="0">
              <a:solidFill>
                <a:schemeClr val="tx1"/>
              </a:solidFill>
              <a:effectLs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200" dirty="0">
                <a:solidFill>
                  <a:schemeClr val="tx1"/>
                </a:solidFill>
                <a:effectLst/>
                <a:ea typeface="Times New Roman" panose="02020603050405020304" pitchFamily="18" charset="0"/>
              </a:rPr>
              <a:t>90 of the youth in Area 7 will have case managers who specialize in working with crossover youth who will have a projected case load of 1:8. </a:t>
            </a:r>
            <a:endParaRPr lang="en-US" sz="2200" dirty="0">
              <a:solidFill>
                <a:schemeClr val="tx1"/>
              </a:solidFill>
              <a:effectLst/>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200" dirty="0">
                <a:solidFill>
                  <a:schemeClr val="tx1"/>
                </a:solidFill>
                <a:effectLst/>
                <a:ea typeface="Times New Roman" panose="02020603050405020304" pitchFamily="18" charset="0"/>
              </a:rPr>
              <a:t>A team of case managers specializing in working with you who have independent living case plan goals.  </a:t>
            </a:r>
            <a:endParaRPr lang="en-US" sz="2200" dirty="0">
              <a:solidFill>
                <a:schemeClr val="tx1"/>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dirty="0">
                <a:solidFill>
                  <a:schemeClr val="tx1"/>
                </a:solidFill>
                <a:effectLst/>
                <a:ea typeface="Times New Roman" panose="02020603050405020304" pitchFamily="18" charset="0"/>
              </a:rPr>
              <a:t>Their data system (Evolve) being filled with youth information and includes task list and flags for case managers including upcoming visits and case plan due dates.</a:t>
            </a:r>
            <a:endParaRPr lang="en-US" sz="2200" dirty="0">
              <a:solidFill>
                <a:schemeClr val="tx1"/>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dirty="0">
                <a:solidFill>
                  <a:schemeClr val="tx1"/>
                </a:solidFill>
                <a:effectLst/>
                <a:ea typeface="Times New Roman" panose="02020603050405020304" pitchFamily="18" charset="0"/>
              </a:rPr>
              <a:t>Case Transfer Summaries are being prepared for all youth who will transfer . The Saint Francis Ministries staff person preparing the files for transfer is the staff person who receives the files for </a:t>
            </a:r>
            <a:r>
              <a:rPr lang="en-US" sz="2200" dirty="0">
                <a:solidFill>
                  <a:schemeClr val="tx1"/>
                </a:solidFill>
                <a:ea typeface="Times New Roman" panose="02020603050405020304" pitchFamily="18" charset="0"/>
              </a:rPr>
              <a:t>E</a:t>
            </a:r>
            <a:r>
              <a:rPr lang="en-US" sz="2200" dirty="0">
                <a:solidFill>
                  <a:schemeClr val="tx1"/>
                </a:solidFill>
                <a:effectLst/>
                <a:ea typeface="Times New Roman" panose="02020603050405020304" pitchFamily="18" charset="0"/>
              </a:rPr>
              <a:t>mberhope. </a:t>
            </a:r>
            <a:endParaRPr lang="en-US" sz="1800" dirty="0">
              <a:solidFill>
                <a:schemeClr val="tx1"/>
              </a:solidFill>
              <a:effectLst/>
              <a:ea typeface="Calibri" panose="020F0502020204030204" pitchFamily="34" charset="0"/>
            </a:endParaRPr>
          </a:p>
          <a:p>
            <a:pPr marL="57150" indent="0">
              <a:spcBef>
                <a:spcPts val="600"/>
              </a:spcBef>
              <a:spcAft>
                <a:spcPts val="600"/>
              </a:spcAft>
              <a:buNone/>
            </a:pPr>
            <a:endParaRPr lang="en-US" sz="2400" dirty="0">
              <a:solidFill>
                <a:schemeClr val="tx1"/>
              </a:solidFill>
            </a:endParaRPr>
          </a:p>
        </p:txBody>
      </p:sp>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smtClean="0"/>
              <a:pPr/>
              <a:t>25</a:t>
            </a:fld>
            <a:endParaRPr lang="en-US" dirty="0"/>
          </a:p>
        </p:txBody>
      </p:sp>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44499" y="1147628"/>
            <a:ext cx="10731500" cy="395288"/>
          </a:xfrm>
        </p:spPr>
        <p:txBody>
          <a:bodyPr/>
          <a:lstStyle/>
          <a:p>
            <a:r>
              <a:rPr lang="en-US" dirty="0">
                <a:solidFill>
                  <a:schemeClr val="tx1"/>
                </a:solidFill>
              </a:rPr>
              <a:t>UPDATE: CASE MANAGEMENT ENGAGEMENT</a:t>
            </a: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p:txBody>
          <a:bodyPr/>
          <a:lstStyle/>
          <a:p>
            <a:r>
              <a:rPr lang="en-US" dirty="0"/>
              <a:t>EMBERHOPE TRANSITION </a:t>
            </a:r>
          </a:p>
        </p:txBody>
      </p:sp>
    </p:spTree>
    <p:extLst>
      <p:ext uri="{BB962C8B-B14F-4D97-AF65-F5344CB8AC3E}">
        <p14:creationId xmlns:p14="http://schemas.microsoft.com/office/powerpoint/2010/main" val="2846330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E1E17-3494-398E-1E7D-79641C7E4F1B}"/>
              </a:ext>
            </a:extLst>
          </p:cNvPr>
          <p:cNvSpPr>
            <a:spLocks noGrp="1"/>
          </p:cNvSpPr>
          <p:nvPr>
            <p:ph sz="half" idx="2"/>
          </p:nvPr>
        </p:nvSpPr>
        <p:spPr>
          <a:xfrm>
            <a:off x="444499" y="1680518"/>
            <a:ext cx="11077892" cy="4674099"/>
          </a:xfrm>
        </p:spPr>
        <p:txBody>
          <a:bodyPr vert="horz" lIns="91440" tIns="45720" rIns="91440" bIns="45720" numCol="1" spcCol="365760" rtlCol="0" anchor="t">
            <a:noAutofit/>
          </a:bodyPr>
          <a:lstStyle/>
          <a:p>
            <a:pPr marL="57150" indent="0">
              <a:spcBef>
                <a:spcPts val="600"/>
              </a:spcBef>
              <a:spcAft>
                <a:spcPts val="600"/>
              </a:spcAft>
              <a:buNone/>
            </a:pPr>
            <a:r>
              <a:rPr lang="en-US" sz="2400" dirty="0">
                <a:solidFill>
                  <a:schemeClr val="tx1"/>
                </a:solidFill>
                <a:ea typeface="Times New Roman" panose="02020603050405020304" pitchFamily="18" charset="0"/>
                <a:cs typeface="Times New Roman"/>
              </a:rPr>
              <a:t>Related to new federal guidance,  Relatives/ Kin who wish to be licensed will receive the same daily rate of reimbursement as licensed family foster homes 7/1/24. </a:t>
            </a:r>
            <a:endParaRPr lang="en-US" sz="2400" dirty="0">
              <a:solidFill>
                <a:schemeClr val="tx1"/>
              </a:solidFill>
              <a:cs typeface="Times New Roman"/>
            </a:endParaRPr>
          </a:p>
          <a:p>
            <a:pPr marL="400050" indent="-342900">
              <a:spcBef>
                <a:spcPts val="600"/>
              </a:spcBef>
              <a:spcAft>
                <a:spcPts val="600"/>
              </a:spcAft>
            </a:pPr>
            <a:r>
              <a:rPr lang="en-US" sz="2400" dirty="0">
                <a:solidFill>
                  <a:schemeClr val="tx1"/>
                </a:solidFill>
                <a:ea typeface="Times New Roman" panose="02020603050405020304" pitchFamily="18" charset="0"/>
                <a:cs typeface="Times New Roman"/>
              </a:rPr>
              <a:t>Kansas was 3rd state in country to receive an approved plan for separate licensing standards for relatives and kin related to Title IV-E federal financial participation (administrative costs.) </a:t>
            </a:r>
          </a:p>
          <a:p>
            <a:pPr marL="400050" indent="-342900">
              <a:spcBef>
                <a:spcPts val="600"/>
              </a:spcBef>
              <a:spcAft>
                <a:spcPts val="600"/>
              </a:spcAft>
            </a:pPr>
            <a:r>
              <a:rPr lang="en-US" sz="2400" dirty="0">
                <a:solidFill>
                  <a:schemeClr val="tx1"/>
                </a:solidFill>
                <a:ea typeface="Times New Roman" panose="02020603050405020304" pitchFamily="18" charset="0"/>
                <a:cs typeface="Times New Roman"/>
              </a:rPr>
              <a:t>Relatives and Kin will need to meet abridged or adjusted licensing standards </a:t>
            </a:r>
          </a:p>
          <a:p>
            <a:pPr marL="800100" lvl="1" indent="-342900">
              <a:spcBef>
                <a:spcPts val="600"/>
              </a:spcBef>
              <a:spcAft>
                <a:spcPts val="600"/>
              </a:spcAft>
            </a:pPr>
            <a:r>
              <a:rPr lang="en-US" sz="2400" dirty="0">
                <a:solidFill>
                  <a:schemeClr val="tx1"/>
                </a:solidFill>
                <a:ea typeface="Times New Roman" panose="02020603050405020304" pitchFamily="18" charset="0"/>
                <a:cs typeface="Times New Roman"/>
              </a:rPr>
              <a:t>Required to take first aid and medication management training </a:t>
            </a:r>
          </a:p>
          <a:p>
            <a:pPr marL="800100" lvl="1" indent="-342900">
              <a:spcBef>
                <a:spcPts val="600"/>
              </a:spcBef>
              <a:spcAft>
                <a:spcPts val="600"/>
              </a:spcAft>
            </a:pPr>
            <a:r>
              <a:rPr lang="en-US" sz="2400" dirty="0">
                <a:solidFill>
                  <a:schemeClr val="tx1"/>
                </a:solidFill>
                <a:ea typeface="Times New Roman" panose="02020603050405020304" pitchFamily="18" charset="0"/>
                <a:cs typeface="Times New Roman"/>
              </a:rPr>
              <a:t>In first year of being a caregiver for their related or kin connection child, they will take licensing course and have access online at no cost to Kinship Origins and Path  </a:t>
            </a:r>
            <a:r>
              <a:rPr lang="en-US" sz="2400" dirty="0">
                <a:solidFill>
                  <a:schemeClr val="tx1"/>
                </a:solidFill>
                <a:ea typeface="+mn-lt"/>
                <a:cs typeface="+mn-lt"/>
                <a:hlinkClick r:id="rId3">
                  <a:extLst>
                    <a:ext uri="{A12FA001-AC4F-418D-AE19-62706E023703}">
                      <ahyp:hlinkClr xmlns:ahyp="http://schemas.microsoft.com/office/drawing/2018/hyperlinkcolor" val="tx"/>
                    </a:ext>
                  </a:extLst>
                </a:hlinkClick>
              </a:rPr>
              <a:t>Kinship Care Training &amp; Resources — Children's Alliance (childally.org)</a:t>
            </a:r>
          </a:p>
          <a:p>
            <a:pPr marL="800100" lvl="1" indent="-342900">
              <a:spcBef>
                <a:spcPts val="600"/>
              </a:spcBef>
              <a:spcAft>
                <a:spcPts val="600"/>
              </a:spcAft>
            </a:pPr>
            <a:r>
              <a:rPr lang="en-US" sz="2400" dirty="0">
                <a:solidFill>
                  <a:schemeClr val="tx1"/>
                </a:solidFill>
                <a:cs typeface="Times New Roman"/>
              </a:rPr>
              <a:t>Non safety standards are waived for relatives/ kin creating the abridged standard.</a:t>
            </a:r>
          </a:p>
        </p:txBody>
      </p:sp>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smtClean="0"/>
              <a:pPr/>
              <a:t>26</a:t>
            </a:fld>
            <a:endParaRPr lang="en-US" dirty="0"/>
          </a:p>
        </p:txBody>
      </p:sp>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44499" y="1136871"/>
            <a:ext cx="10731500" cy="395288"/>
          </a:xfrm>
        </p:spPr>
        <p:txBody>
          <a:bodyPr/>
          <a:lstStyle/>
          <a:p>
            <a:r>
              <a:rPr lang="en-US" dirty="0">
                <a:solidFill>
                  <a:schemeClr val="tx1"/>
                </a:solidFill>
              </a:rPr>
              <a:t>FOSTER CARE UPDATES</a:t>
            </a: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p:txBody>
          <a:bodyPr>
            <a:normAutofit fontScale="90000"/>
          </a:bodyPr>
          <a:lstStyle/>
          <a:p>
            <a:r>
              <a:rPr lang="en-US" dirty="0"/>
              <a:t>RELATIVE / KIN ABRIDGED LICENSING</a:t>
            </a:r>
          </a:p>
        </p:txBody>
      </p:sp>
    </p:spTree>
    <p:extLst>
      <p:ext uri="{BB962C8B-B14F-4D97-AF65-F5344CB8AC3E}">
        <p14:creationId xmlns:p14="http://schemas.microsoft.com/office/powerpoint/2010/main" val="1428883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28FF36E2-8A12-0CCC-C9ED-F0A96CA655D6}"/>
              </a:ext>
            </a:extLst>
          </p:cNvPr>
          <p:cNvGraphicFramePr>
            <a:graphicFrameLocks noGrp="1"/>
          </p:cNvGraphicFramePr>
          <p:nvPr>
            <p:ph sz="half" idx="2"/>
            <p:extLst>
              <p:ext uri="{D42A27DB-BD31-4B8C-83A1-F6EECF244321}">
                <p14:modId xmlns:p14="http://schemas.microsoft.com/office/powerpoint/2010/main" val="1926267054"/>
              </p:ext>
            </p:extLst>
          </p:nvPr>
        </p:nvGraphicFramePr>
        <p:xfrm>
          <a:off x="444500" y="1943100"/>
          <a:ext cx="11077571" cy="3840480"/>
        </p:xfrm>
        <a:graphic>
          <a:graphicData uri="http://schemas.openxmlformats.org/drawingml/2006/table">
            <a:tbl>
              <a:tblPr firstRow="1" bandRow="1">
                <a:tableStyleId>{073A0DAA-6AF3-43AB-8588-CEC1D06C72B9}</a:tableStyleId>
              </a:tblPr>
              <a:tblGrid>
                <a:gridCol w="3860698">
                  <a:extLst>
                    <a:ext uri="{9D8B030D-6E8A-4147-A177-3AD203B41FA5}">
                      <a16:colId xmlns:a16="http://schemas.microsoft.com/office/drawing/2014/main" val="11403535"/>
                    </a:ext>
                  </a:extLst>
                </a:gridCol>
                <a:gridCol w="3202625">
                  <a:extLst>
                    <a:ext uri="{9D8B030D-6E8A-4147-A177-3AD203B41FA5}">
                      <a16:colId xmlns:a16="http://schemas.microsoft.com/office/drawing/2014/main" val="3548894591"/>
                    </a:ext>
                  </a:extLst>
                </a:gridCol>
                <a:gridCol w="2314936">
                  <a:extLst>
                    <a:ext uri="{9D8B030D-6E8A-4147-A177-3AD203B41FA5}">
                      <a16:colId xmlns:a16="http://schemas.microsoft.com/office/drawing/2014/main" val="1935341760"/>
                    </a:ext>
                  </a:extLst>
                </a:gridCol>
                <a:gridCol w="1699312">
                  <a:extLst>
                    <a:ext uri="{9D8B030D-6E8A-4147-A177-3AD203B41FA5}">
                      <a16:colId xmlns:a16="http://schemas.microsoft.com/office/drawing/2014/main" val="1186760306"/>
                    </a:ext>
                  </a:extLst>
                </a:gridCol>
              </a:tblGrid>
              <a:tr h="381000">
                <a:tc>
                  <a:txBody>
                    <a:bodyPr/>
                    <a:lstStyle/>
                    <a:p>
                      <a:r>
                        <a:rPr lang="en-US" dirty="0">
                          <a:effectLst/>
                        </a:rPr>
                        <a:t>Licensed Foster Home Level of Care Daily Rate </a:t>
                      </a:r>
                    </a:p>
                  </a:txBody>
                  <a:tcPr marL="0" marR="0" marT="0" marB="0" anchor="ctr"/>
                </a:tc>
                <a:tc>
                  <a:txBody>
                    <a:bodyPr/>
                    <a:lstStyle/>
                    <a:p>
                      <a:r>
                        <a:rPr lang="en-US" dirty="0">
                          <a:effectLst/>
                        </a:rPr>
                        <a:t>Maint. paid to home/caregiver</a:t>
                      </a:r>
                    </a:p>
                  </a:txBody>
                  <a:tcPr marL="0" marR="0" marT="0" marB="0" anchor="ctr"/>
                </a:tc>
                <a:tc>
                  <a:txBody>
                    <a:bodyPr/>
                    <a:lstStyle/>
                    <a:p>
                      <a:r>
                        <a:rPr lang="en-US" dirty="0">
                          <a:effectLst/>
                        </a:rPr>
                        <a:t>Admin. paid to CPA</a:t>
                      </a:r>
                    </a:p>
                  </a:txBody>
                  <a:tcPr marL="0" marR="0" marT="0" marB="0" anchor="ctr"/>
                </a:tc>
                <a:tc>
                  <a:txBody>
                    <a:bodyPr/>
                    <a:lstStyle/>
                    <a:p>
                      <a:pPr algn="r"/>
                      <a:r>
                        <a:rPr lang="en-US" dirty="0">
                          <a:effectLst/>
                        </a:rPr>
                        <a:t>Daily total</a:t>
                      </a:r>
                    </a:p>
                  </a:txBody>
                  <a:tcPr marL="0" marR="0" marT="0" marB="0" anchor="ctr"/>
                </a:tc>
                <a:extLst>
                  <a:ext uri="{0D108BD9-81ED-4DB2-BD59-A6C34878D82A}">
                    <a16:rowId xmlns:a16="http://schemas.microsoft.com/office/drawing/2014/main" val="844190199"/>
                  </a:ext>
                </a:extLst>
              </a:tr>
              <a:tr h="196850">
                <a:tc>
                  <a:txBody>
                    <a:bodyPr/>
                    <a:lstStyle/>
                    <a:p>
                      <a:r>
                        <a:rPr lang="en-US" dirty="0">
                          <a:effectLst/>
                        </a:rPr>
                        <a:t>Basic 1</a:t>
                      </a:r>
                    </a:p>
                  </a:txBody>
                  <a:tcPr marL="0" marR="0" marT="0" marB="0" anchor="ctr"/>
                </a:tc>
                <a:tc>
                  <a:txBody>
                    <a:bodyPr/>
                    <a:lstStyle/>
                    <a:p>
                      <a:pPr algn="r"/>
                      <a:r>
                        <a:rPr lang="en-US" spc="-10" dirty="0">
                          <a:effectLst/>
                        </a:rPr>
                        <a:t>$25.20 </a:t>
                      </a:r>
                      <a:endParaRPr lang="en-US" dirty="0">
                        <a:effectLst/>
                      </a:endParaRPr>
                    </a:p>
                  </a:txBody>
                  <a:tcPr marL="0" marR="0" marT="0" marB="0" anchor="ctr"/>
                </a:tc>
                <a:tc>
                  <a:txBody>
                    <a:bodyPr/>
                    <a:lstStyle/>
                    <a:p>
                      <a:pPr algn="r"/>
                      <a:r>
                        <a:rPr lang="en-US" spc="-10" dirty="0">
                          <a:effectLst/>
                        </a:rPr>
                        <a:t>$13.11 </a:t>
                      </a:r>
                      <a:endParaRPr lang="en-US" dirty="0">
                        <a:effectLst/>
                      </a:endParaRPr>
                    </a:p>
                  </a:txBody>
                  <a:tcPr marL="0" marR="0" marT="0" marB="0" anchor="ctr"/>
                </a:tc>
                <a:tc>
                  <a:txBody>
                    <a:bodyPr/>
                    <a:lstStyle/>
                    <a:p>
                      <a:pPr algn="r"/>
                      <a:r>
                        <a:rPr lang="en-US" spc="-10" dirty="0">
                          <a:effectLst/>
                        </a:rPr>
                        <a:t>$38.31 </a:t>
                      </a:r>
                      <a:endParaRPr lang="en-US" dirty="0">
                        <a:effectLst/>
                      </a:endParaRPr>
                    </a:p>
                  </a:txBody>
                  <a:tcPr marL="0" marR="0" marT="0" marB="0" anchor="ctr"/>
                </a:tc>
                <a:extLst>
                  <a:ext uri="{0D108BD9-81ED-4DB2-BD59-A6C34878D82A}">
                    <a16:rowId xmlns:a16="http://schemas.microsoft.com/office/drawing/2014/main" val="2216534301"/>
                  </a:ext>
                </a:extLst>
              </a:tr>
              <a:tr h="196850">
                <a:tc>
                  <a:txBody>
                    <a:bodyPr/>
                    <a:lstStyle/>
                    <a:p>
                      <a:r>
                        <a:rPr lang="en-US" dirty="0">
                          <a:effectLst/>
                        </a:rPr>
                        <a:t>Basic 2</a:t>
                      </a:r>
                    </a:p>
                  </a:txBody>
                  <a:tcPr marL="0" marR="0" marT="0" marB="0" anchor="ctr"/>
                </a:tc>
                <a:tc>
                  <a:txBody>
                    <a:bodyPr/>
                    <a:lstStyle/>
                    <a:p>
                      <a:pPr algn="r"/>
                      <a:r>
                        <a:rPr lang="en-US" spc="-10" dirty="0">
                          <a:effectLst/>
                        </a:rPr>
                        <a:t>$42.00 </a:t>
                      </a:r>
                      <a:endParaRPr lang="en-US" dirty="0">
                        <a:effectLst/>
                      </a:endParaRPr>
                    </a:p>
                  </a:txBody>
                  <a:tcPr marL="0" marR="0" marT="0" marB="0" anchor="ctr"/>
                </a:tc>
                <a:tc>
                  <a:txBody>
                    <a:bodyPr/>
                    <a:lstStyle/>
                    <a:p>
                      <a:pPr algn="r"/>
                      <a:r>
                        <a:rPr lang="en-US" spc="-10" dirty="0">
                          <a:effectLst/>
                        </a:rPr>
                        <a:t>$22.52 </a:t>
                      </a:r>
                      <a:endParaRPr lang="en-US" dirty="0">
                        <a:effectLst/>
                      </a:endParaRPr>
                    </a:p>
                  </a:txBody>
                  <a:tcPr marL="0" marR="0" marT="0" marB="0" anchor="ctr"/>
                </a:tc>
                <a:tc>
                  <a:txBody>
                    <a:bodyPr/>
                    <a:lstStyle/>
                    <a:p>
                      <a:pPr algn="r"/>
                      <a:r>
                        <a:rPr lang="en-US" spc="-10" dirty="0">
                          <a:effectLst/>
                        </a:rPr>
                        <a:t>$64.52 </a:t>
                      </a:r>
                      <a:endParaRPr lang="en-US" dirty="0">
                        <a:effectLst/>
                      </a:endParaRPr>
                    </a:p>
                  </a:txBody>
                  <a:tcPr marL="0" marR="0" marT="0" marB="0" anchor="ctr"/>
                </a:tc>
                <a:extLst>
                  <a:ext uri="{0D108BD9-81ED-4DB2-BD59-A6C34878D82A}">
                    <a16:rowId xmlns:a16="http://schemas.microsoft.com/office/drawing/2014/main" val="3071630206"/>
                  </a:ext>
                </a:extLst>
              </a:tr>
              <a:tr h="196850">
                <a:tc>
                  <a:txBody>
                    <a:bodyPr/>
                    <a:lstStyle/>
                    <a:p>
                      <a:r>
                        <a:rPr lang="en-US" dirty="0">
                          <a:effectLst/>
                        </a:rPr>
                        <a:t>Basic 3</a:t>
                      </a:r>
                    </a:p>
                  </a:txBody>
                  <a:tcPr marL="0" marR="0" marT="0" marB="0" anchor="ctr"/>
                </a:tc>
                <a:tc>
                  <a:txBody>
                    <a:bodyPr/>
                    <a:lstStyle/>
                    <a:p>
                      <a:pPr algn="r"/>
                      <a:r>
                        <a:rPr lang="en-US" spc="-10" dirty="0">
                          <a:effectLst/>
                        </a:rPr>
                        <a:t>$63.00 </a:t>
                      </a:r>
                      <a:endParaRPr lang="en-US" dirty="0">
                        <a:effectLst/>
                      </a:endParaRPr>
                    </a:p>
                  </a:txBody>
                  <a:tcPr marL="0" marR="0" marT="0" marB="0" anchor="ctr"/>
                </a:tc>
                <a:tc>
                  <a:txBody>
                    <a:bodyPr/>
                    <a:lstStyle/>
                    <a:p>
                      <a:pPr algn="r"/>
                      <a:r>
                        <a:rPr lang="en-US" spc="-10" dirty="0">
                          <a:effectLst/>
                        </a:rPr>
                        <a:t>$32.08 </a:t>
                      </a:r>
                      <a:endParaRPr lang="en-US" dirty="0">
                        <a:effectLst/>
                      </a:endParaRPr>
                    </a:p>
                  </a:txBody>
                  <a:tcPr marL="0" marR="0" marT="0" marB="0" anchor="ctr"/>
                </a:tc>
                <a:tc>
                  <a:txBody>
                    <a:bodyPr/>
                    <a:lstStyle/>
                    <a:p>
                      <a:pPr algn="r"/>
                      <a:r>
                        <a:rPr lang="en-US" spc="-10" dirty="0">
                          <a:effectLst/>
                        </a:rPr>
                        <a:t>$95.08 </a:t>
                      </a:r>
                      <a:endParaRPr lang="en-US" dirty="0">
                        <a:effectLst/>
                      </a:endParaRPr>
                    </a:p>
                  </a:txBody>
                  <a:tcPr marL="0" marR="0" marT="0" marB="0" anchor="ctr"/>
                </a:tc>
                <a:extLst>
                  <a:ext uri="{0D108BD9-81ED-4DB2-BD59-A6C34878D82A}">
                    <a16:rowId xmlns:a16="http://schemas.microsoft.com/office/drawing/2014/main" val="1002584638"/>
                  </a:ext>
                </a:extLst>
              </a:tr>
              <a:tr h="196850">
                <a:tc>
                  <a:txBody>
                    <a:bodyPr/>
                    <a:lstStyle/>
                    <a:p>
                      <a:r>
                        <a:rPr lang="en-US" dirty="0">
                          <a:effectLst/>
                        </a:rPr>
                        <a:t>Intensive 1</a:t>
                      </a:r>
                    </a:p>
                  </a:txBody>
                  <a:tcPr marL="0" marR="0" marT="0" marB="0" anchor="ctr"/>
                </a:tc>
                <a:tc>
                  <a:txBody>
                    <a:bodyPr/>
                    <a:lstStyle/>
                    <a:p>
                      <a:pPr algn="r"/>
                      <a:r>
                        <a:rPr lang="en-US" spc="-10" dirty="0">
                          <a:effectLst/>
                        </a:rPr>
                        <a:t>$78.75 </a:t>
                      </a:r>
                      <a:endParaRPr lang="en-US" dirty="0">
                        <a:effectLst/>
                      </a:endParaRPr>
                    </a:p>
                  </a:txBody>
                  <a:tcPr marL="0" marR="0" marT="0" marB="0" anchor="ctr"/>
                </a:tc>
                <a:tc>
                  <a:txBody>
                    <a:bodyPr/>
                    <a:lstStyle/>
                    <a:p>
                      <a:pPr algn="r"/>
                      <a:r>
                        <a:rPr lang="en-US" spc="-10" dirty="0">
                          <a:effectLst/>
                        </a:rPr>
                        <a:t>$40.86 </a:t>
                      </a:r>
                      <a:endParaRPr lang="en-US" dirty="0">
                        <a:effectLst/>
                      </a:endParaRPr>
                    </a:p>
                  </a:txBody>
                  <a:tcPr marL="0" marR="0" marT="0" marB="0" anchor="ctr"/>
                </a:tc>
                <a:tc>
                  <a:txBody>
                    <a:bodyPr/>
                    <a:lstStyle/>
                    <a:p>
                      <a:pPr algn="r"/>
                      <a:r>
                        <a:rPr lang="en-US" spc="-10" dirty="0">
                          <a:effectLst/>
                        </a:rPr>
                        <a:t>$119.61 </a:t>
                      </a:r>
                      <a:endParaRPr lang="en-US" dirty="0">
                        <a:effectLst/>
                      </a:endParaRPr>
                    </a:p>
                  </a:txBody>
                  <a:tcPr marL="0" marR="0" marT="0" marB="0" anchor="ctr"/>
                </a:tc>
                <a:extLst>
                  <a:ext uri="{0D108BD9-81ED-4DB2-BD59-A6C34878D82A}">
                    <a16:rowId xmlns:a16="http://schemas.microsoft.com/office/drawing/2014/main" val="2777363743"/>
                  </a:ext>
                </a:extLst>
              </a:tr>
              <a:tr h="196850">
                <a:tc>
                  <a:txBody>
                    <a:bodyPr/>
                    <a:lstStyle/>
                    <a:p>
                      <a:r>
                        <a:rPr lang="en-US" dirty="0">
                          <a:effectLst/>
                        </a:rPr>
                        <a:t>Intensive 2</a:t>
                      </a:r>
                    </a:p>
                  </a:txBody>
                  <a:tcPr marL="0" marR="0" marT="0" marB="0" anchor="ctr"/>
                </a:tc>
                <a:tc>
                  <a:txBody>
                    <a:bodyPr/>
                    <a:lstStyle/>
                    <a:p>
                      <a:pPr algn="r"/>
                      <a:r>
                        <a:rPr lang="en-US" spc="-10" dirty="0">
                          <a:effectLst/>
                        </a:rPr>
                        <a:t>$94.50 </a:t>
                      </a:r>
                      <a:endParaRPr lang="en-US" dirty="0">
                        <a:effectLst/>
                      </a:endParaRPr>
                    </a:p>
                  </a:txBody>
                  <a:tcPr marL="0" marR="0" marT="0" marB="0" anchor="ctr"/>
                </a:tc>
                <a:tc>
                  <a:txBody>
                    <a:bodyPr/>
                    <a:lstStyle/>
                    <a:p>
                      <a:pPr algn="r"/>
                      <a:r>
                        <a:rPr lang="en-US" spc="-10" dirty="0">
                          <a:effectLst/>
                        </a:rPr>
                        <a:t>$48.09 </a:t>
                      </a:r>
                      <a:endParaRPr lang="en-US" dirty="0">
                        <a:effectLst/>
                      </a:endParaRPr>
                    </a:p>
                  </a:txBody>
                  <a:tcPr marL="0" marR="0" marT="0" marB="0" anchor="ctr"/>
                </a:tc>
                <a:tc>
                  <a:txBody>
                    <a:bodyPr/>
                    <a:lstStyle/>
                    <a:p>
                      <a:pPr algn="r"/>
                      <a:r>
                        <a:rPr lang="en-US" spc="-10" dirty="0">
                          <a:effectLst/>
                        </a:rPr>
                        <a:t>$142.59 </a:t>
                      </a:r>
                      <a:endParaRPr lang="en-US" dirty="0">
                        <a:effectLst/>
                      </a:endParaRPr>
                    </a:p>
                  </a:txBody>
                  <a:tcPr marL="0" marR="0" marT="0" marB="0" anchor="ctr"/>
                </a:tc>
                <a:extLst>
                  <a:ext uri="{0D108BD9-81ED-4DB2-BD59-A6C34878D82A}">
                    <a16:rowId xmlns:a16="http://schemas.microsoft.com/office/drawing/2014/main" val="3858989822"/>
                  </a:ext>
                </a:extLst>
              </a:tr>
              <a:tr h="196850">
                <a:tc>
                  <a:txBody>
                    <a:bodyPr/>
                    <a:lstStyle/>
                    <a:p>
                      <a:r>
                        <a:rPr lang="en-US" dirty="0">
                          <a:effectLst/>
                        </a:rPr>
                        <a:t>Treatment Transition</a:t>
                      </a:r>
                    </a:p>
                  </a:txBody>
                  <a:tcPr marL="0" marR="0" marT="0" marB="0" anchor="ctr"/>
                </a:tc>
                <a:tc>
                  <a:txBody>
                    <a:bodyPr/>
                    <a:lstStyle/>
                    <a:p>
                      <a:pPr algn="r"/>
                      <a:r>
                        <a:rPr lang="en-US" spc="-10" dirty="0">
                          <a:effectLst/>
                        </a:rPr>
                        <a:t>$113.40 </a:t>
                      </a:r>
                      <a:endParaRPr lang="en-US" dirty="0">
                        <a:effectLst/>
                      </a:endParaRPr>
                    </a:p>
                  </a:txBody>
                  <a:tcPr marL="0" marR="0" marT="0" marB="0" anchor="ctr"/>
                </a:tc>
                <a:tc>
                  <a:txBody>
                    <a:bodyPr/>
                    <a:lstStyle/>
                    <a:p>
                      <a:pPr algn="r"/>
                      <a:r>
                        <a:rPr lang="en-US" spc="-10" dirty="0">
                          <a:effectLst/>
                        </a:rPr>
                        <a:t>$56.73 </a:t>
                      </a:r>
                      <a:endParaRPr lang="en-US" dirty="0">
                        <a:effectLst/>
                      </a:endParaRPr>
                    </a:p>
                  </a:txBody>
                  <a:tcPr marL="0" marR="0" marT="0" marB="0" anchor="ctr"/>
                </a:tc>
                <a:tc>
                  <a:txBody>
                    <a:bodyPr/>
                    <a:lstStyle/>
                    <a:p>
                      <a:pPr algn="r"/>
                      <a:r>
                        <a:rPr lang="en-US" spc="-10" dirty="0">
                          <a:effectLst/>
                        </a:rPr>
                        <a:t>$170.13 </a:t>
                      </a:r>
                      <a:endParaRPr lang="en-US" dirty="0">
                        <a:effectLst/>
                      </a:endParaRPr>
                    </a:p>
                  </a:txBody>
                  <a:tcPr marL="0" marR="0" marT="0" marB="0" anchor="ctr"/>
                </a:tc>
                <a:extLst>
                  <a:ext uri="{0D108BD9-81ED-4DB2-BD59-A6C34878D82A}">
                    <a16:rowId xmlns:a16="http://schemas.microsoft.com/office/drawing/2014/main" val="3591302494"/>
                  </a:ext>
                </a:extLst>
              </a:tr>
              <a:tr h="196850">
                <a:tc>
                  <a:txBody>
                    <a:bodyPr/>
                    <a:lstStyle/>
                    <a:p>
                      <a:r>
                        <a:rPr lang="en-US" dirty="0">
                          <a:effectLst/>
                        </a:rPr>
                        <a:t>Therapeutic</a:t>
                      </a:r>
                    </a:p>
                  </a:txBody>
                  <a:tcPr marL="0" marR="0" marT="0" marB="0" anchor="ctr"/>
                </a:tc>
                <a:tc>
                  <a:txBody>
                    <a:bodyPr/>
                    <a:lstStyle/>
                    <a:p>
                      <a:pPr algn="r"/>
                      <a:r>
                        <a:rPr lang="en-US" spc="-10" dirty="0">
                          <a:effectLst/>
                        </a:rPr>
                        <a:t>$159.60 </a:t>
                      </a:r>
                      <a:endParaRPr lang="en-US" dirty="0">
                        <a:effectLst/>
                      </a:endParaRPr>
                    </a:p>
                  </a:txBody>
                  <a:tcPr marL="0" marR="0" marT="0" marB="0" anchor="ctr"/>
                </a:tc>
                <a:tc>
                  <a:txBody>
                    <a:bodyPr/>
                    <a:lstStyle/>
                    <a:p>
                      <a:pPr algn="r"/>
                      <a:r>
                        <a:rPr lang="en-US" spc="-10" dirty="0">
                          <a:effectLst/>
                        </a:rPr>
                        <a:t>$54.60 </a:t>
                      </a:r>
                      <a:endParaRPr lang="en-US" dirty="0">
                        <a:effectLst/>
                      </a:endParaRPr>
                    </a:p>
                  </a:txBody>
                  <a:tcPr marL="0" marR="0" marT="0" marB="0" anchor="ctr"/>
                </a:tc>
                <a:tc>
                  <a:txBody>
                    <a:bodyPr/>
                    <a:lstStyle/>
                    <a:p>
                      <a:pPr algn="r"/>
                      <a:r>
                        <a:rPr lang="en-US" spc="-10" dirty="0">
                          <a:effectLst/>
                        </a:rPr>
                        <a:t>$214.20 </a:t>
                      </a:r>
                      <a:endParaRPr lang="en-US" dirty="0">
                        <a:effectLst/>
                      </a:endParaRPr>
                    </a:p>
                  </a:txBody>
                  <a:tcPr marL="0" marR="0" marT="0" marB="0" anchor="ctr"/>
                </a:tc>
                <a:extLst>
                  <a:ext uri="{0D108BD9-81ED-4DB2-BD59-A6C34878D82A}">
                    <a16:rowId xmlns:a16="http://schemas.microsoft.com/office/drawing/2014/main" val="4285081350"/>
                  </a:ext>
                </a:extLst>
              </a:tr>
              <a:tr h="184150">
                <a:tc>
                  <a:txBody>
                    <a:bodyPr/>
                    <a:lstStyle/>
                    <a:p>
                      <a:r>
                        <a:rPr lang="en-US" dirty="0">
                          <a:effectLst/>
                        </a:rPr>
                        <a:t>IDD – Tier 1</a:t>
                      </a:r>
                    </a:p>
                  </a:txBody>
                  <a:tcPr marL="0" marR="0" marT="0" marB="0" anchor="ctr"/>
                </a:tc>
                <a:tc>
                  <a:txBody>
                    <a:bodyPr/>
                    <a:lstStyle/>
                    <a:p>
                      <a:r>
                        <a:rPr lang="en-US" dirty="0">
                          <a:effectLst/>
                        </a:rPr>
                        <a:t>(FFH payee 163.24*) $187.24</a:t>
                      </a:r>
                    </a:p>
                  </a:txBody>
                  <a:tcPr marL="0" marR="0" marT="0" marB="0" anchor="ctr"/>
                </a:tc>
                <a:tc>
                  <a:txBody>
                    <a:bodyPr/>
                    <a:lstStyle/>
                    <a:p>
                      <a:pPr algn="r"/>
                      <a:r>
                        <a:rPr lang="en-US" spc="-10" dirty="0">
                          <a:effectLst/>
                        </a:rPr>
                        <a:t>$59.67 </a:t>
                      </a:r>
                      <a:endParaRPr lang="en-US" dirty="0">
                        <a:effectLst/>
                      </a:endParaRPr>
                    </a:p>
                  </a:txBody>
                  <a:tcPr marL="0" marR="0" marT="0" marB="0" anchor="ctr"/>
                </a:tc>
                <a:tc>
                  <a:txBody>
                    <a:bodyPr/>
                    <a:lstStyle/>
                    <a:p>
                      <a:pPr algn="r"/>
                      <a:r>
                        <a:rPr lang="en-US" spc="-10" dirty="0">
                          <a:effectLst/>
                        </a:rPr>
                        <a:t>$246.91 </a:t>
                      </a:r>
                      <a:endParaRPr lang="en-US" dirty="0">
                        <a:effectLst/>
                      </a:endParaRPr>
                    </a:p>
                  </a:txBody>
                  <a:tcPr marL="0" marR="0" marT="0" marB="0" anchor="ctr"/>
                </a:tc>
                <a:extLst>
                  <a:ext uri="{0D108BD9-81ED-4DB2-BD59-A6C34878D82A}">
                    <a16:rowId xmlns:a16="http://schemas.microsoft.com/office/drawing/2014/main" val="1669047375"/>
                  </a:ext>
                </a:extLst>
              </a:tr>
              <a:tr h="184150">
                <a:tc>
                  <a:txBody>
                    <a:bodyPr/>
                    <a:lstStyle/>
                    <a:p>
                      <a:r>
                        <a:rPr lang="en-US" dirty="0">
                          <a:effectLst/>
                        </a:rPr>
                        <a:t>IDD – Tier 2</a:t>
                      </a:r>
                    </a:p>
                  </a:txBody>
                  <a:tcPr marL="0" marR="0" marT="0" marB="0" anchor="ctr"/>
                </a:tc>
                <a:tc>
                  <a:txBody>
                    <a:bodyPr/>
                    <a:lstStyle/>
                    <a:p>
                      <a:r>
                        <a:rPr lang="en-US" dirty="0">
                          <a:effectLst/>
                        </a:rPr>
                        <a:t>(FFH payee 133.71*) $157.71</a:t>
                      </a:r>
                    </a:p>
                  </a:txBody>
                  <a:tcPr marL="0" marR="0" marT="0" marB="0" anchor="ctr"/>
                </a:tc>
                <a:tc>
                  <a:txBody>
                    <a:bodyPr/>
                    <a:lstStyle/>
                    <a:p>
                      <a:pPr algn="r"/>
                      <a:r>
                        <a:rPr lang="en-US" spc="-10" dirty="0">
                          <a:effectLst/>
                        </a:rPr>
                        <a:t>$54.95 </a:t>
                      </a:r>
                      <a:endParaRPr lang="en-US" dirty="0">
                        <a:effectLst/>
                      </a:endParaRPr>
                    </a:p>
                  </a:txBody>
                  <a:tcPr marL="0" marR="0" marT="0" marB="0" anchor="ctr"/>
                </a:tc>
                <a:tc>
                  <a:txBody>
                    <a:bodyPr/>
                    <a:lstStyle/>
                    <a:p>
                      <a:pPr algn="r"/>
                      <a:r>
                        <a:rPr lang="en-US" spc="-10" dirty="0">
                          <a:effectLst/>
                        </a:rPr>
                        <a:t>$212.66 </a:t>
                      </a:r>
                      <a:endParaRPr lang="en-US" dirty="0">
                        <a:effectLst/>
                      </a:endParaRPr>
                    </a:p>
                  </a:txBody>
                  <a:tcPr marL="0" marR="0" marT="0" marB="0" anchor="ctr"/>
                </a:tc>
                <a:extLst>
                  <a:ext uri="{0D108BD9-81ED-4DB2-BD59-A6C34878D82A}">
                    <a16:rowId xmlns:a16="http://schemas.microsoft.com/office/drawing/2014/main" val="2802593901"/>
                  </a:ext>
                </a:extLst>
              </a:tr>
              <a:tr h="184150">
                <a:tc>
                  <a:txBody>
                    <a:bodyPr/>
                    <a:lstStyle/>
                    <a:p>
                      <a:r>
                        <a:rPr lang="en-US" dirty="0">
                          <a:effectLst/>
                        </a:rPr>
                        <a:t>IDD – Tier 3</a:t>
                      </a:r>
                    </a:p>
                  </a:txBody>
                  <a:tcPr marL="0" marR="0" marT="0" marB="0" anchor="ctr"/>
                </a:tc>
                <a:tc>
                  <a:txBody>
                    <a:bodyPr/>
                    <a:lstStyle/>
                    <a:p>
                      <a:r>
                        <a:rPr lang="en-US" dirty="0">
                          <a:effectLst/>
                        </a:rPr>
                        <a:t>(FFH payee 96.66*) $120.66</a:t>
                      </a:r>
                    </a:p>
                  </a:txBody>
                  <a:tcPr marL="0" marR="0" marT="0" marB="0" anchor="ctr"/>
                </a:tc>
                <a:tc>
                  <a:txBody>
                    <a:bodyPr/>
                    <a:lstStyle/>
                    <a:p>
                      <a:pPr algn="r"/>
                      <a:r>
                        <a:rPr lang="en-US" spc="-10" dirty="0">
                          <a:effectLst/>
                        </a:rPr>
                        <a:t>$38.62 </a:t>
                      </a:r>
                      <a:endParaRPr lang="en-US" dirty="0">
                        <a:effectLst/>
                      </a:endParaRPr>
                    </a:p>
                  </a:txBody>
                  <a:tcPr marL="0" marR="0" marT="0" marB="0" anchor="ctr"/>
                </a:tc>
                <a:tc>
                  <a:txBody>
                    <a:bodyPr/>
                    <a:lstStyle/>
                    <a:p>
                      <a:pPr algn="r"/>
                      <a:r>
                        <a:rPr lang="en-US" spc="-10" dirty="0">
                          <a:effectLst/>
                        </a:rPr>
                        <a:t>$159.28 </a:t>
                      </a:r>
                      <a:endParaRPr lang="en-US" dirty="0">
                        <a:effectLst/>
                      </a:endParaRPr>
                    </a:p>
                  </a:txBody>
                  <a:tcPr marL="0" marR="0" marT="0" marB="0" anchor="ctr"/>
                </a:tc>
                <a:extLst>
                  <a:ext uri="{0D108BD9-81ED-4DB2-BD59-A6C34878D82A}">
                    <a16:rowId xmlns:a16="http://schemas.microsoft.com/office/drawing/2014/main" val="1437655731"/>
                  </a:ext>
                </a:extLst>
              </a:tr>
              <a:tr h="184150">
                <a:tc>
                  <a:txBody>
                    <a:bodyPr/>
                    <a:lstStyle/>
                    <a:p>
                      <a:r>
                        <a:rPr lang="en-US" dirty="0">
                          <a:effectLst/>
                        </a:rPr>
                        <a:t>IDD – Tier 4</a:t>
                      </a:r>
                    </a:p>
                  </a:txBody>
                  <a:tcPr marL="0" marR="0" marT="0" marB="0" anchor="ctr"/>
                </a:tc>
                <a:tc>
                  <a:txBody>
                    <a:bodyPr/>
                    <a:lstStyle/>
                    <a:p>
                      <a:r>
                        <a:rPr lang="en-US" dirty="0">
                          <a:effectLst/>
                        </a:rPr>
                        <a:t>(FFH payee 62.42*) $86.42</a:t>
                      </a:r>
                    </a:p>
                  </a:txBody>
                  <a:tcPr marL="0" marR="0" marT="0" marB="0" anchor="ctr"/>
                </a:tc>
                <a:tc>
                  <a:txBody>
                    <a:bodyPr/>
                    <a:lstStyle/>
                    <a:p>
                      <a:pPr algn="r"/>
                      <a:r>
                        <a:rPr lang="en-US" spc="-10" dirty="0">
                          <a:effectLst/>
                        </a:rPr>
                        <a:t>$25.90 </a:t>
                      </a:r>
                      <a:endParaRPr lang="en-US" dirty="0">
                        <a:effectLst/>
                      </a:endParaRPr>
                    </a:p>
                  </a:txBody>
                  <a:tcPr marL="0" marR="0" marT="0" marB="0" anchor="ctr"/>
                </a:tc>
                <a:tc>
                  <a:txBody>
                    <a:bodyPr/>
                    <a:lstStyle/>
                    <a:p>
                      <a:pPr algn="r"/>
                      <a:r>
                        <a:rPr lang="en-US" spc="-10" dirty="0">
                          <a:effectLst/>
                        </a:rPr>
                        <a:t>$112.32 </a:t>
                      </a:r>
                      <a:endParaRPr lang="en-US" dirty="0">
                        <a:effectLst/>
                      </a:endParaRPr>
                    </a:p>
                  </a:txBody>
                  <a:tcPr marL="0" marR="0" marT="0" marB="0" anchor="ctr"/>
                </a:tc>
                <a:extLst>
                  <a:ext uri="{0D108BD9-81ED-4DB2-BD59-A6C34878D82A}">
                    <a16:rowId xmlns:a16="http://schemas.microsoft.com/office/drawing/2014/main" val="2262502665"/>
                  </a:ext>
                </a:extLst>
              </a:tr>
              <a:tr h="184150">
                <a:tc>
                  <a:txBody>
                    <a:bodyPr/>
                    <a:lstStyle/>
                    <a:p>
                      <a:r>
                        <a:rPr lang="en-US" dirty="0">
                          <a:effectLst/>
                        </a:rPr>
                        <a:t>IDD – Tier 5</a:t>
                      </a:r>
                    </a:p>
                  </a:txBody>
                  <a:tcPr marL="0" marR="0" marT="0" marB="0" anchor="ctr"/>
                </a:tc>
                <a:tc>
                  <a:txBody>
                    <a:bodyPr/>
                    <a:lstStyle/>
                    <a:p>
                      <a:r>
                        <a:rPr lang="en-US" dirty="0">
                          <a:effectLst/>
                        </a:rPr>
                        <a:t>(FFH payee 45.11*) $69.11</a:t>
                      </a:r>
                    </a:p>
                  </a:txBody>
                  <a:tcPr marL="0" marR="0" marT="0" marB="0" anchor="ctr"/>
                </a:tc>
                <a:tc>
                  <a:txBody>
                    <a:bodyPr/>
                    <a:lstStyle/>
                    <a:p>
                      <a:pPr algn="r"/>
                      <a:r>
                        <a:rPr lang="en-US" spc="-10" dirty="0">
                          <a:effectLst/>
                        </a:rPr>
                        <a:t>$20.47 </a:t>
                      </a:r>
                      <a:endParaRPr lang="en-US" dirty="0">
                        <a:effectLst/>
                      </a:endParaRPr>
                    </a:p>
                  </a:txBody>
                  <a:tcPr marL="0" marR="0" marT="0" marB="0" anchor="ctr"/>
                </a:tc>
                <a:tc>
                  <a:txBody>
                    <a:bodyPr/>
                    <a:lstStyle/>
                    <a:p>
                      <a:pPr algn="r"/>
                      <a:r>
                        <a:rPr lang="en-US" spc="-10" dirty="0">
                          <a:effectLst/>
                        </a:rPr>
                        <a:t>$89.58 </a:t>
                      </a:r>
                      <a:endParaRPr lang="en-US" dirty="0">
                        <a:effectLst/>
                      </a:endParaRPr>
                    </a:p>
                  </a:txBody>
                  <a:tcPr marL="0" marR="0" marT="0" marB="0" anchor="ctr"/>
                </a:tc>
                <a:extLst>
                  <a:ext uri="{0D108BD9-81ED-4DB2-BD59-A6C34878D82A}">
                    <a16:rowId xmlns:a16="http://schemas.microsoft.com/office/drawing/2014/main" val="328026860"/>
                  </a:ext>
                </a:extLst>
              </a:tr>
            </a:tbl>
          </a:graphicData>
        </a:graphic>
      </p:graphicFrame>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dirty="0" smtClean="0"/>
              <a:pPr/>
              <a:t>27</a:t>
            </a:fld>
            <a:endParaRPr lang="en-US" dirty="0"/>
          </a:p>
        </p:txBody>
      </p:sp>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63790" y="1190658"/>
            <a:ext cx="10731500" cy="395288"/>
          </a:xfrm>
        </p:spPr>
        <p:txBody>
          <a:bodyPr vert="horz" lIns="91440" tIns="45720" rIns="91440" bIns="45720" rtlCol="0" anchor="t">
            <a:noAutofit/>
          </a:bodyPr>
          <a:lstStyle/>
          <a:p>
            <a:r>
              <a:rPr lang="en-US" dirty="0">
                <a:solidFill>
                  <a:schemeClr val="tx1"/>
                </a:solidFill>
              </a:rPr>
              <a:t>RATE REFRESHER</a:t>
            </a: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p:txBody>
          <a:bodyPr>
            <a:normAutofit fontScale="90000"/>
          </a:bodyPr>
          <a:lstStyle/>
          <a:p>
            <a:r>
              <a:rPr lang="en-US" dirty="0"/>
              <a:t>RELATIVE / KIN ABRIDGED LICENSING</a:t>
            </a:r>
          </a:p>
        </p:txBody>
      </p:sp>
    </p:spTree>
    <p:extLst>
      <p:ext uri="{BB962C8B-B14F-4D97-AF65-F5344CB8AC3E}">
        <p14:creationId xmlns:p14="http://schemas.microsoft.com/office/powerpoint/2010/main" val="2438692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E1E17-3494-398E-1E7D-79641C7E4F1B}"/>
              </a:ext>
            </a:extLst>
          </p:cNvPr>
          <p:cNvSpPr>
            <a:spLocks noGrp="1"/>
          </p:cNvSpPr>
          <p:nvPr>
            <p:ph sz="half" idx="2"/>
          </p:nvPr>
        </p:nvSpPr>
        <p:spPr>
          <a:xfrm>
            <a:off x="444499" y="1680518"/>
            <a:ext cx="11077892" cy="4674099"/>
          </a:xfrm>
        </p:spPr>
        <p:txBody>
          <a:bodyPr numCol="1" spcCol="365760">
            <a:noAutofit/>
          </a:bodyPr>
          <a:lstStyle/>
          <a:p>
            <a:pPr marL="57150" indent="0">
              <a:spcBef>
                <a:spcPts val="600"/>
              </a:spcBef>
              <a:spcAft>
                <a:spcPts val="600"/>
              </a:spcAft>
              <a:buNone/>
            </a:pPr>
            <a:r>
              <a:rPr lang="en-US" sz="2400" dirty="0">
                <a:solidFill>
                  <a:schemeClr val="tx1"/>
                </a:solidFill>
                <a:ea typeface="Times New Roman" panose="02020603050405020304" pitchFamily="18" charset="0"/>
              </a:rPr>
              <a:t>Three jurisdictions – Cowley, Lyon, and Miami Counties  - launch September 2024. </a:t>
            </a:r>
            <a:endParaRPr lang="en-US" sz="2400" dirty="0">
              <a:solidFill>
                <a:schemeClr val="tx1"/>
              </a:solidFill>
            </a:endParaRPr>
          </a:p>
          <a:p>
            <a:pPr marL="57150" indent="0">
              <a:spcBef>
                <a:spcPts val="600"/>
              </a:spcBef>
              <a:spcAft>
                <a:spcPts val="600"/>
              </a:spcAft>
              <a:buNone/>
            </a:pPr>
            <a:r>
              <a:rPr kumimoji="0" lang="en-US" sz="2400" b="0" i="0" u="none" strike="noStrike" kern="1200" cap="none" spc="0" normalizeH="0" baseline="0" noProof="0" dirty="0">
                <a:ln>
                  <a:noFill/>
                </a:ln>
                <a:solidFill>
                  <a:schemeClr val="tx1"/>
                </a:solidFill>
                <a:effectLst/>
                <a:uLnTx/>
                <a:uFillTx/>
                <a:ea typeface="Times New Roman" panose="02020603050405020304" pitchFamily="18" charset="0"/>
                <a:cs typeface="+mn-cs"/>
              </a:rPr>
              <a:t>Family Treatment Courts (FTC) are family-centered court dockets for cases of child maltreatment in which parental substance use is a contributing factor. These evidence-based programs are effective at helping individuals into recovery and reducing out-of-home placements and incarcerations. </a:t>
            </a:r>
          </a:p>
          <a:p>
            <a:pPr marL="57150" indent="0">
              <a:spcBef>
                <a:spcPts val="600"/>
              </a:spcBef>
              <a:spcAft>
                <a:spcPts val="600"/>
              </a:spcAft>
              <a:buNone/>
            </a:pPr>
            <a:r>
              <a:rPr lang="en-US" sz="2400" dirty="0">
                <a:solidFill>
                  <a:schemeClr val="tx1"/>
                </a:solidFill>
              </a:rPr>
              <a:t>The Chief Justice of the Kansas Supreme Court has convened implementation teams focused on Family Treatment Courts to reduce the time in care where there is youth or parent substance use or co-occurring mental health/substance use issues. </a:t>
            </a:r>
          </a:p>
          <a:p>
            <a:pPr marL="57150" indent="0">
              <a:spcBef>
                <a:spcPts val="600"/>
              </a:spcBef>
              <a:spcAft>
                <a:spcPts val="600"/>
              </a:spcAft>
              <a:buNone/>
            </a:pPr>
            <a:r>
              <a:rPr kumimoji="0" lang="en-US" sz="2400" b="0" i="0" u="none" strike="noStrike" kern="1200" cap="none" spc="0" normalizeH="0" baseline="0" noProof="0" dirty="0">
                <a:ln>
                  <a:noFill/>
                </a:ln>
                <a:solidFill>
                  <a:schemeClr val="tx1"/>
                </a:solidFill>
                <a:effectLst/>
                <a:uLnTx/>
                <a:uFillTx/>
                <a:ea typeface="Times New Roman" panose="02020603050405020304" pitchFamily="18" charset="0"/>
                <a:cs typeface="+mn-cs"/>
              </a:rPr>
              <a:t>Program interventions are assessed by 5 outcomes: </a:t>
            </a:r>
          </a:p>
          <a:p>
            <a:pPr marL="57150" indent="0" algn="ctr">
              <a:spcBef>
                <a:spcPts val="600"/>
              </a:spcBef>
              <a:spcAft>
                <a:spcPts val="600"/>
              </a:spcAft>
              <a:buNone/>
            </a:pPr>
            <a:r>
              <a:rPr kumimoji="0" lang="en-US" sz="2400" b="0" i="0" u="none" strike="noStrike" kern="1200" cap="none" spc="0" normalizeH="0" baseline="0" noProof="0" dirty="0">
                <a:ln>
                  <a:noFill/>
                </a:ln>
                <a:solidFill>
                  <a:schemeClr val="tx1"/>
                </a:solidFill>
                <a:effectLst/>
                <a:uLnTx/>
                <a:uFillTx/>
                <a:ea typeface="Times New Roman" panose="02020603050405020304" pitchFamily="18" charset="0"/>
                <a:cs typeface="+mn-cs"/>
              </a:rPr>
              <a:t>Recovery, Reunification, Repeat Maltreatment or Re-Entry, Remain at Home. </a:t>
            </a:r>
          </a:p>
        </p:txBody>
      </p:sp>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smtClean="0"/>
              <a:pPr/>
              <a:t>28</a:t>
            </a:fld>
            <a:endParaRPr lang="en-US" dirty="0"/>
          </a:p>
        </p:txBody>
      </p:sp>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44499" y="1179903"/>
            <a:ext cx="10731500" cy="395288"/>
          </a:xfrm>
        </p:spPr>
        <p:txBody>
          <a:bodyPr/>
          <a:lstStyle/>
          <a:p>
            <a:r>
              <a:rPr lang="en-US" dirty="0">
                <a:solidFill>
                  <a:schemeClr val="tx1"/>
                </a:solidFill>
              </a:rPr>
              <a:t>FOSTER CARE UPDATES</a:t>
            </a: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p:txBody>
          <a:bodyPr/>
          <a:lstStyle/>
          <a:p>
            <a:r>
              <a:rPr lang="en-US" dirty="0"/>
              <a:t>FAMILY TREATMENT COURTS</a:t>
            </a:r>
          </a:p>
        </p:txBody>
      </p:sp>
    </p:spTree>
    <p:extLst>
      <p:ext uri="{BB962C8B-B14F-4D97-AF65-F5344CB8AC3E}">
        <p14:creationId xmlns:p14="http://schemas.microsoft.com/office/powerpoint/2010/main" val="2198266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E1E17-3494-398E-1E7D-79641C7E4F1B}"/>
              </a:ext>
            </a:extLst>
          </p:cNvPr>
          <p:cNvSpPr>
            <a:spLocks noGrp="1"/>
          </p:cNvSpPr>
          <p:nvPr>
            <p:ph sz="half" idx="2"/>
          </p:nvPr>
        </p:nvSpPr>
        <p:spPr>
          <a:xfrm>
            <a:off x="444499" y="1791478"/>
            <a:ext cx="4519387" cy="4563140"/>
          </a:xfrm>
        </p:spPr>
        <p:txBody>
          <a:bodyPr numCol="1" spcCol="365760">
            <a:noAutofit/>
          </a:bodyPr>
          <a:lstStyle/>
          <a:p>
            <a:pPr marL="57150" indent="0">
              <a:spcBef>
                <a:spcPts val="600"/>
              </a:spcBef>
              <a:spcAft>
                <a:spcPts val="600"/>
              </a:spcAft>
              <a:buNone/>
            </a:pPr>
            <a:r>
              <a:rPr lang="en-US" sz="2400" dirty="0">
                <a:solidFill>
                  <a:schemeClr val="tx1"/>
                </a:solidFill>
              </a:rPr>
              <a:t>In SFY23 the Governor signed into law $6 million for DCF to expand the Therapeutic Foster Care program as an integral piece in achieving stability and timely permanency. </a:t>
            </a:r>
          </a:p>
          <a:p>
            <a:pPr marL="57150" indent="0">
              <a:spcBef>
                <a:spcPts val="600"/>
              </a:spcBef>
              <a:spcAft>
                <a:spcPts val="600"/>
              </a:spcAft>
              <a:buNone/>
            </a:pPr>
            <a:r>
              <a:rPr lang="en-US" sz="2400" dirty="0">
                <a:solidFill>
                  <a:schemeClr val="tx1"/>
                </a:solidFill>
              </a:rPr>
              <a:t>The funds are invested on a nationally recognized training curriculum and capacity building grant awards announced Spring 2024. </a:t>
            </a:r>
          </a:p>
          <a:p>
            <a:pPr marL="57150" indent="0">
              <a:spcBef>
                <a:spcPts val="600"/>
              </a:spcBef>
              <a:spcAft>
                <a:spcPts val="600"/>
              </a:spcAft>
              <a:buNone/>
            </a:pPr>
            <a:endParaRPr lang="en-US" sz="2400" dirty="0">
              <a:solidFill>
                <a:schemeClr val="tx1"/>
              </a:solidFill>
            </a:endParaRPr>
          </a:p>
        </p:txBody>
      </p:sp>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smtClean="0"/>
              <a:pPr/>
              <a:t>29</a:t>
            </a:fld>
            <a:endParaRPr lang="en-US" dirty="0"/>
          </a:p>
        </p:txBody>
      </p:sp>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44499" y="1214148"/>
            <a:ext cx="10731500" cy="395288"/>
          </a:xfrm>
        </p:spPr>
        <p:txBody>
          <a:bodyPr/>
          <a:lstStyle/>
          <a:p>
            <a:r>
              <a:rPr lang="en-US" dirty="0">
                <a:solidFill>
                  <a:schemeClr val="tx1"/>
                </a:solidFill>
              </a:rPr>
              <a:t>UPDATE</a:t>
            </a: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p:txBody>
          <a:bodyPr/>
          <a:lstStyle/>
          <a:p>
            <a:r>
              <a:rPr lang="en-US" dirty="0"/>
              <a:t>THERAPEUTIC FOSTER CARE</a:t>
            </a:r>
          </a:p>
        </p:txBody>
      </p:sp>
      <p:graphicFrame>
        <p:nvGraphicFramePr>
          <p:cNvPr id="8" name="Chart 7">
            <a:extLst>
              <a:ext uri="{FF2B5EF4-FFF2-40B4-BE49-F238E27FC236}">
                <a16:creationId xmlns:a16="http://schemas.microsoft.com/office/drawing/2014/main" id="{EDBB07FF-35D3-9C12-E975-7946BC7B7BC4}"/>
              </a:ext>
            </a:extLst>
          </p:cNvPr>
          <p:cNvGraphicFramePr/>
          <p:nvPr>
            <p:extLst>
              <p:ext uri="{D42A27DB-BD31-4B8C-83A1-F6EECF244321}">
                <p14:modId xmlns:p14="http://schemas.microsoft.com/office/powerpoint/2010/main" val="3459878830"/>
              </p:ext>
            </p:extLst>
          </p:nvPr>
        </p:nvGraphicFramePr>
        <p:xfrm>
          <a:off x="5134404" y="824174"/>
          <a:ext cx="8352727" cy="6232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096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35B7-6E39-112C-FEC8-17E173B7BEAD}"/>
              </a:ext>
            </a:extLst>
          </p:cNvPr>
          <p:cNvSpPr>
            <a:spLocks noGrp="1"/>
          </p:cNvSpPr>
          <p:nvPr>
            <p:ph type="title"/>
          </p:nvPr>
        </p:nvSpPr>
        <p:spPr>
          <a:xfrm>
            <a:off x="838200" y="1717092"/>
            <a:ext cx="10515600" cy="1577623"/>
          </a:xfrm>
        </p:spPr>
        <p:txBody>
          <a:bodyPr/>
          <a:lstStyle/>
          <a:p>
            <a:r>
              <a:rPr lang="en-US" dirty="0"/>
              <a:t>BY THE NUMBERS</a:t>
            </a:r>
          </a:p>
        </p:txBody>
      </p:sp>
    </p:spTree>
    <p:extLst>
      <p:ext uri="{BB962C8B-B14F-4D97-AF65-F5344CB8AC3E}">
        <p14:creationId xmlns:p14="http://schemas.microsoft.com/office/powerpoint/2010/main" val="3153693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E1E17-3494-398E-1E7D-79641C7E4F1B}"/>
              </a:ext>
            </a:extLst>
          </p:cNvPr>
          <p:cNvSpPr>
            <a:spLocks noGrp="1"/>
          </p:cNvSpPr>
          <p:nvPr>
            <p:ph sz="half" idx="2"/>
          </p:nvPr>
        </p:nvSpPr>
        <p:spPr>
          <a:xfrm>
            <a:off x="444499" y="1680518"/>
            <a:ext cx="11077892" cy="4674099"/>
          </a:xfrm>
        </p:spPr>
        <p:txBody>
          <a:bodyPr numCol="1" spcCol="365760">
            <a:noAutofit/>
          </a:bodyPr>
          <a:lstStyle/>
          <a:p>
            <a:pPr marL="57150" indent="0">
              <a:spcBef>
                <a:spcPts val="600"/>
              </a:spcBef>
              <a:spcAft>
                <a:spcPts val="600"/>
              </a:spcAft>
              <a:buNone/>
            </a:pPr>
            <a:r>
              <a:rPr lang="en-US" sz="2000" dirty="0">
                <a:solidFill>
                  <a:schemeClr val="tx1"/>
                </a:solidFill>
              </a:rPr>
              <a:t>S</a:t>
            </a:r>
            <a:r>
              <a:rPr lang="en-US" sz="2000" b="0" i="0" dirty="0">
                <a:solidFill>
                  <a:schemeClr val="tx1"/>
                </a:solidFill>
                <a:effectLst/>
              </a:rPr>
              <a:t>even (7) agencies received a total $4,765,355 in grants to build capacity providing needed training and supportive services.</a:t>
            </a:r>
          </a:p>
          <a:p>
            <a:pPr marL="400050" indent="-342900">
              <a:spcBef>
                <a:spcPts val="600"/>
              </a:spcBef>
              <a:spcAft>
                <a:spcPts val="600"/>
              </a:spcAft>
            </a:pPr>
            <a:r>
              <a:rPr lang="en-US" sz="2000" b="0" i="0" dirty="0">
                <a:solidFill>
                  <a:schemeClr val="tx1"/>
                </a:solidFill>
                <a:effectLst/>
              </a:rPr>
              <a:t>Cornerstones of Care, $512,766</a:t>
            </a:r>
          </a:p>
          <a:p>
            <a:pPr marL="400050" indent="-342900">
              <a:spcBef>
                <a:spcPts val="600"/>
              </a:spcBef>
              <a:spcAft>
                <a:spcPts val="600"/>
              </a:spcAft>
            </a:pPr>
            <a:r>
              <a:rPr lang="en-US" sz="2000" dirty="0">
                <a:solidFill>
                  <a:schemeClr val="tx1"/>
                </a:solidFill>
              </a:rPr>
              <a:t>DCCCA, </a:t>
            </a:r>
            <a:r>
              <a:rPr lang="en-US" sz="2000" b="0" i="0" dirty="0">
                <a:solidFill>
                  <a:schemeClr val="tx1"/>
                </a:solidFill>
                <a:effectLst/>
              </a:rPr>
              <a:t>$1,017,306</a:t>
            </a:r>
            <a:endParaRPr lang="en-US" sz="2000" dirty="0">
              <a:solidFill>
                <a:schemeClr val="tx1"/>
              </a:solidFill>
            </a:endParaRPr>
          </a:p>
          <a:p>
            <a:pPr marL="400050" indent="-342900">
              <a:spcBef>
                <a:spcPts val="600"/>
              </a:spcBef>
              <a:spcAft>
                <a:spcPts val="600"/>
              </a:spcAft>
            </a:pPr>
            <a:r>
              <a:rPr lang="en-US" sz="2000" dirty="0">
                <a:solidFill>
                  <a:schemeClr val="tx1"/>
                </a:solidFill>
              </a:rPr>
              <a:t>Eckerd, </a:t>
            </a:r>
            <a:r>
              <a:rPr lang="en-US" sz="2000" b="0" i="0" dirty="0">
                <a:solidFill>
                  <a:schemeClr val="tx1"/>
                </a:solidFill>
                <a:effectLst/>
              </a:rPr>
              <a:t>$332,014​</a:t>
            </a:r>
            <a:endParaRPr lang="en-US" sz="2000" dirty="0">
              <a:solidFill>
                <a:schemeClr val="tx1"/>
              </a:solidFill>
            </a:endParaRPr>
          </a:p>
          <a:p>
            <a:pPr marL="400050" indent="-342900">
              <a:spcBef>
                <a:spcPts val="600"/>
              </a:spcBef>
              <a:spcAft>
                <a:spcPts val="600"/>
              </a:spcAft>
            </a:pPr>
            <a:r>
              <a:rPr lang="en-US" sz="2000" b="0" i="0" dirty="0">
                <a:solidFill>
                  <a:schemeClr val="tx1"/>
                </a:solidFill>
                <a:effectLst/>
              </a:rPr>
              <a:t>Emberhope, $1,221,644</a:t>
            </a:r>
          </a:p>
          <a:p>
            <a:pPr marL="400050" indent="-342900">
              <a:spcBef>
                <a:spcPts val="600"/>
              </a:spcBef>
              <a:spcAft>
                <a:spcPts val="600"/>
              </a:spcAft>
            </a:pPr>
            <a:r>
              <a:rPr lang="en-US" sz="2000" dirty="0">
                <a:solidFill>
                  <a:schemeClr val="tx1"/>
                </a:solidFill>
              </a:rPr>
              <a:t>FosterAdopt Connect, </a:t>
            </a:r>
            <a:r>
              <a:rPr lang="en-US" sz="2000" b="0" i="0" dirty="0">
                <a:solidFill>
                  <a:schemeClr val="tx1"/>
                </a:solidFill>
                <a:effectLst/>
              </a:rPr>
              <a:t>$189,507</a:t>
            </a:r>
            <a:r>
              <a:rPr lang="en-US" sz="2000" dirty="0">
                <a:solidFill>
                  <a:schemeClr val="tx1"/>
                </a:solidFill>
              </a:rPr>
              <a:t> </a:t>
            </a:r>
          </a:p>
          <a:p>
            <a:pPr marL="400050" indent="-342900">
              <a:spcBef>
                <a:spcPts val="600"/>
              </a:spcBef>
              <a:spcAft>
                <a:spcPts val="600"/>
              </a:spcAft>
            </a:pPr>
            <a:r>
              <a:rPr lang="en-US" sz="2000" b="0" i="0" dirty="0">
                <a:solidFill>
                  <a:schemeClr val="tx1"/>
                </a:solidFill>
                <a:effectLst/>
              </a:rPr>
              <a:t>KVC, $532,255​</a:t>
            </a:r>
          </a:p>
          <a:p>
            <a:pPr marL="400050" indent="-342900">
              <a:spcBef>
                <a:spcPts val="600"/>
              </a:spcBef>
              <a:spcAft>
                <a:spcPts val="600"/>
              </a:spcAft>
            </a:pPr>
            <a:r>
              <a:rPr lang="en-US" sz="2000" dirty="0">
                <a:solidFill>
                  <a:schemeClr val="tx1"/>
                </a:solidFill>
              </a:rPr>
              <a:t>Pressley Ridge, </a:t>
            </a:r>
            <a:r>
              <a:rPr lang="en-US" sz="2000" b="0" i="0" dirty="0">
                <a:solidFill>
                  <a:schemeClr val="tx1"/>
                </a:solidFill>
                <a:effectLst/>
              </a:rPr>
              <a:t>$959,863​</a:t>
            </a:r>
          </a:p>
          <a:p>
            <a:pPr marL="57150" indent="0">
              <a:spcBef>
                <a:spcPts val="600"/>
              </a:spcBef>
              <a:spcAft>
                <a:spcPts val="600"/>
              </a:spcAft>
              <a:buNone/>
            </a:pPr>
            <a:r>
              <a:rPr lang="en-US" sz="2000" dirty="0">
                <a:solidFill>
                  <a:schemeClr val="tx1"/>
                </a:solidFill>
                <a:ea typeface="Times New Roman" panose="02020603050405020304" pitchFamily="18" charset="0"/>
              </a:rPr>
              <a:t>R</a:t>
            </a:r>
            <a:r>
              <a:rPr kumimoji="0" lang="en-US" sz="2000" b="0" i="0" u="none" strike="noStrike" kern="1200" cap="none" spc="0" normalizeH="0" baseline="0" noProof="0" dirty="0">
                <a:ln>
                  <a:noFill/>
                </a:ln>
                <a:solidFill>
                  <a:schemeClr val="tx1"/>
                </a:solidFill>
                <a:effectLst/>
                <a:uLnTx/>
                <a:uFillTx/>
                <a:ea typeface="Times New Roman" panose="02020603050405020304" pitchFamily="18" charset="0"/>
                <a:cs typeface="+mn-cs"/>
              </a:rPr>
              <a:t>ead more: </a:t>
            </a:r>
            <a:r>
              <a:rPr lang="en-US" sz="2000" dirty="0">
                <a:solidFill>
                  <a:schemeClr val="tx1"/>
                </a:solidFill>
                <a:hlinkClick r:id="rId3">
                  <a:extLst>
                    <a:ext uri="{A12FA001-AC4F-418D-AE19-62706E023703}">
                      <ahyp:hlinkClr xmlns:ahyp="http://schemas.microsoft.com/office/drawing/2018/hyperlinkcolor" val="tx"/>
                    </a:ext>
                  </a:extLst>
                </a:hlinkClick>
              </a:rPr>
              <a:t>DCF announces Innovative Capacity Building Grants for Therapeutic Family Foster Homes - Newsroom (ks.gov)</a:t>
            </a:r>
            <a:endParaRPr kumimoji="0" lang="en-US" sz="2000" b="0" i="0" u="none" strike="noStrike" kern="1200" cap="none" spc="0" normalizeH="0" baseline="0" noProof="0" dirty="0">
              <a:ln>
                <a:noFill/>
              </a:ln>
              <a:solidFill>
                <a:schemeClr val="tx1"/>
              </a:solidFill>
              <a:effectLst/>
              <a:uLnTx/>
              <a:uFillTx/>
              <a:ea typeface="Times New Roman" panose="02020603050405020304" pitchFamily="18" charset="0"/>
              <a:cs typeface="+mn-cs"/>
            </a:endParaRPr>
          </a:p>
        </p:txBody>
      </p:sp>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smtClean="0"/>
              <a:pPr/>
              <a:t>30</a:t>
            </a:fld>
            <a:endParaRPr lang="en-US" dirty="0"/>
          </a:p>
        </p:txBody>
      </p:sp>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44499" y="1083081"/>
            <a:ext cx="10731500" cy="395288"/>
          </a:xfrm>
        </p:spPr>
        <p:txBody>
          <a:bodyPr/>
          <a:lstStyle/>
          <a:p>
            <a:r>
              <a:rPr lang="en-US" dirty="0">
                <a:solidFill>
                  <a:schemeClr val="tx1"/>
                </a:solidFill>
              </a:rPr>
              <a:t>GRANT AWARD UPDATE</a:t>
            </a: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p:txBody>
          <a:bodyPr>
            <a:normAutofit fontScale="90000"/>
          </a:bodyPr>
          <a:lstStyle/>
          <a:p>
            <a:r>
              <a:rPr lang="en-US" dirty="0"/>
              <a:t>THERAPEUTIC FOSTER CARE GRANTS</a:t>
            </a:r>
          </a:p>
        </p:txBody>
      </p:sp>
    </p:spTree>
    <p:extLst>
      <p:ext uri="{BB962C8B-B14F-4D97-AF65-F5344CB8AC3E}">
        <p14:creationId xmlns:p14="http://schemas.microsoft.com/office/powerpoint/2010/main" val="4087235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35B7-6E39-112C-FEC8-17E173B7BEAD}"/>
              </a:ext>
            </a:extLst>
          </p:cNvPr>
          <p:cNvSpPr>
            <a:spLocks noGrp="1"/>
          </p:cNvSpPr>
          <p:nvPr>
            <p:ph type="title"/>
          </p:nvPr>
        </p:nvSpPr>
        <p:spPr>
          <a:xfrm>
            <a:off x="838200" y="1717092"/>
            <a:ext cx="10515600" cy="1577623"/>
          </a:xfrm>
        </p:spPr>
        <p:txBody>
          <a:bodyPr/>
          <a:lstStyle/>
          <a:p>
            <a:r>
              <a:rPr lang="en-US" dirty="0"/>
              <a:t>LEGISLATIVE UPDATES</a:t>
            </a:r>
          </a:p>
        </p:txBody>
      </p:sp>
    </p:spTree>
    <p:extLst>
      <p:ext uri="{BB962C8B-B14F-4D97-AF65-F5344CB8AC3E}">
        <p14:creationId xmlns:p14="http://schemas.microsoft.com/office/powerpoint/2010/main" val="1817899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19FC7-33BB-4B17-BBAF-22E688C23C09}"/>
              </a:ext>
            </a:extLst>
          </p:cNvPr>
          <p:cNvSpPr>
            <a:spLocks noGrp="1"/>
          </p:cNvSpPr>
          <p:nvPr>
            <p:ph sz="half" idx="2"/>
          </p:nvPr>
        </p:nvSpPr>
        <p:spPr>
          <a:xfrm>
            <a:off x="359409" y="1553029"/>
            <a:ext cx="11473181" cy="4801589"/>
          </a:xfrm>
        </p:spPr>
        <p:txBody>
          <a:bodyPr vert="horz" lIns="91440" tIns="45720" rIns="91440" bIns="45720" numCol="1" spcCol="182880" rtlCol="0" anchor="t">
            <a:normAutofit fontScale="92500" lnSpcReduction="20000"/>
          </a:bodyPr>
          <a:lstStyle/>
          <a:p>
            <a:endParaRPr lang="en-US" sz="1000" dirty="0">
              <a:solidFill>
                <a:schemeClr val="tx1"/>
              </a:solidFill>
              <a:latin typeface="Arial"/>
              <a:cs typeface="Arial"/>
            </a:endParaRPr>
          </a:p>
          <a:p>
            <a:r>
              <a:rPr lang="en-US" sz="2000" dirty="0">
                <a:solidFill>
                  <a:schemeClr val="tx1"/>
                </a:solidFill>
                <a:cs typeface="Times New Roman"/>
              </a:rPr>
              <a:t>Short Title: </a:t>
            </a:r>
            <a:r>
              <a:rPr lang="en-US" sz="2000" dirty="0">
                <a:solidFill>
                  <a:schemeClr val="tx1"/>
                </a:solidFill>
                <a:latin typeface="Times New Roman"/>
                <a:cs typeface="Times New Roman"/>
              </a:rPr>
              <a:t> </a:t>
            </a:r>
            <a:r>
              <a:rPr lang="en-US" sz="2000" dirty="0">
                <a:solidFill>
                  <a:schemeClr val="tx1"/>
                </a:solidFill>
                <a:latin typeface="Times New Roman"/>
                <a:cs typeface="Arial"/>
              </a:rPr>
              <a:t>Requiring the court to appoint an attorney to represent a child who is the subject of child in need of care proceedings and allowing for the optional appointment of a guardian ad litem. </a:t>
            </a:r>
          </a:p>
          <a:p>
            <a:r>
              <a:rPr lang="en-US" sz="2000" dirty="0">
                <a:solidFill>
                  <a:schemeClr val="tx1"/>
                </a:solidFill>
                <a:latin typeface="Times New Roman"/>
                <a:cs typeface="Arial"/>
              </a:rPr>
              <a:t>Related to the bill, there was renewed interest in the DCF ( as the state's Title IV-E agency) pursuing federal financial participation (FFP) of 50% in administrative costs for legal representation set forth in 2017 and 2020 federal guidance. </a:t>
            </a:r>
          </a:p>
          <a:p>
            <a:r>
              <a:rPr lang="en-US" sz="2000" dirty="0">
                <a:solidFill>
                  <a:schemeClr val="tx1"/>
                </a:solidFill>
                <a:cs typeface="Times New Roman"/>
              </a:rPr>
              <a:t>DCF will submit a cost allocation plan for federal approval and collaborate with Office of Judicial Administration on would become operational instructions for  counties to bill DCF to receive reimbursement payment for eligible legal representation services. </a:t>
            </a:r>
          </a:p>
          <a:p>
            <a:r>
              <a:rPr lang="en-US" sz="2000" dirty="0">
                <a:solidFill>
                  <a:schemeClr val="tx1"/>
                </a:solidFill>
                <a:latin typeface="Times New Roman"/>
                <a:cs typeface="Calibri"/>
              </a:rPr>
              <a:t>With approved plan,  Kansas can receive FFP for administrative costs of preparation for and participation in judicial determinations in all stages of foster care legal proceedings, by: </a:t>
            </a:r>
            <a:endParaRPr lang="en-US" sz="2000" dirty="0">
              <a:solidFill>
                <a:schemeClr val="tx1"/>
              </a:solidFill>
              <a:latin typeface="Times New Roman"/>
              <a:cs typeface="Times New Roman"/>
            </a:endParaRPr>
          </a:p>
          <a:p>
            <a:pPr lvl="1"/>
            <a:r>
              <a:rPr lang="en-US" dirty="0">
                <a:solidFill>
                  <a:schemeClr val="tx1"/>
                </a:solidFill>
                <a:latin typeface="Times New Roman"/>
                <a:cs typeface="Calibri"/>
              </a:rPr>
              <a:t>A title IV-E agency attorney, </a:t>
            </a:r>
            <a:endParaRPr lang="en-US" dirty="0">
              <a:solidFill>
                <a:schemeClr val="tx1"/>
              </a:solidFill>
              <a:latin typeface="Times New Roman"/>
              <a:cs typeface="Times New Roman"/>
            </a:endParaRPr>
          </a:p>
          <a:p>
            <a:pPr lvl="1"/>
            <a:r>
              <a:rPr lang="en-US" dirty="0">
                <a:solidFill>
                  <a:schemeClr val="tx1"/>
                </a:solidFill>
                <a:latin typeface="Times New Roman"/>
                <a:cs typeface="Calibri"/>
              </a:rPr>
              <a:t>An attorney providing independent representation to a child who is a candidate for title IV-E foster care or is in title IV-E foster care, and </a:t>
            </a:r>
            <a:endParaRPr lang="en-US" dirty="0">
              <a:solidFill>
                <a:schemeClr val="tx1"/>
              </a:solidFill>
              <a:latin typeface="Times New Roman"/>
              <a:cs typeface="Times New Roman"/>
            </a:endParaRPr>
          </a:p>
          <a:p>
            <a:pPr lvl="1"/>
            <a:r>
              <a:rPr lang="en-US" dirty="0">
                <a:solidFill>
                  <a:schemeClr val="tx1"/>
                </a:solidFill>
                <a:latin typeface="Times New Roman"/>
                <a:cs typeface="Calibri"/>
              </a:rPr>
              <a:t>An attorney providing independent representation to such a child’s parent</a:t>
            </a:r>
            <a:endParaRPr lang="en-US" dirty="0">
              <a:solidFill>
                <a:schemeClr val="tx1"/>
              </a:solidFill>
              <a:latin typeface="Times New Roman"/>
              <a:cs typeface="Times New Roman"/>
            </a:endParaRPr>
          </a:p>
          <a:p>
            <a:r>
              <a:rPr lang="en-US" sz="2000" dirty="0">
                <a:solidFill>
                  <a:schemeClr val="tx1"/>
                </a:solidFill>
                <a:cs typeface="Times New Roman"/>
              </a:rPr>
              <a:t>  </a:t>
            </a:r>
          </a:p>
          <a:p>
            <a:endParaRPr lang="en-US" dirty="0">
              <a:solidFill>
                <a:schemeClr val="tx1"/>
              </a:solidFill>
            </a:endParaRPr>
          </a:p>
          <a:p>
            <a:endParaRPr lang="en-US" sz="2400" dirty="0">
              <a:solidFill>
                <a:schemeClr val="tx1"/>
              </a:solidFill>
              <a:latin typeface="Times New Roman"/>
              <a:cs typeface="Arial"/>
            </a:endParaRPr>
          </a:p>
          <a:p>
            <a:endParaRPr lang="en-US" sz="2400" dirty="0">
              <a:solidFill>
                <a:schemeClr val="tx1"/>
              </a:solidFill>
              <a:latin typeface="Times New Roman"/>
              <a:cs typeface="Arial"/>
            </a:endParaRPr>
          </a:p>
        </p:txBody>
      </p:sp>
      <p:sp>
        <p:nvSpPr>
          <p:cNvPr id="4" name="Slide Number Placeholder 3">
            <a:extLst>
              <a:ext uri="{FF2B5EF4-FFF2-40B4-BE49-F238E27FC236}">
                <a16:creationId xmlns:a16="http://schemas.microsoft.com/office/drawing/2014/main" id="{BD984ED7-F60D-4B65-B59C-144F1B27572B}"/>
              </a:ext>
            </a:extLst>
          </p:cNvPr>
          <p:cNvSpPr>
            <a:spLocks noGrp="1"/>
          </p:cNvSpPr>
          <p:nvPr>
            <p:ph type="sldNum" sz="quarter" idx="12"/>
          </p:nvPr>
        </p:nvSpPr>
        <p:spPr/>
        <p:txBody>
          <a:bodyPr/>
          <a:lstStyle/>
          <a:p>
            <a:fld id="{FBBAA8E0-8B8B-41A8-81B0-B768A1E1C974}" type="slidenum">
              <a:rPr lang="en-US" smtClean="0"/>
              <a:pPr/>
              <a:t>32</a:t>
            </a:fld>
            <a:endParaRPr lang="en-US" dirty="0"/>
          </a:p>
        </p:txBody>
      </p:sp>
      <p:sp>
        <p:nvSpPr>
          <p:cNvPr id="5" name="Text Placeholder 4">
            <a:extLst>
              <a:ext uri="{FF2B5EF4-FFF2-40B4-BE49-F238E27FC236}">
                <a16:creationId xmlns:a16="http://schemas.microsoft.com/office/drawing/2014/main" id="{D836385E-6166-493F-BCC5-001B824ECF73}"/>
              </a:ext>
            </a:extLst>
          </p:cNvPr>
          <p:cNvSpPr>
            <a:spLocks noGrp="1"/>
          </p:cNvSpPr>
          <p:nvPr>
            <p:ph type="body" sz="quarter" idx="13"/>
          </p:nvPr>
        </p:nvSpPr>
        <p:spPr>
          <a:xfrm>
            <a:off x="444499" y="981956"/>
            <a:ext cx="10961255" cy="395288"/>
          </a:xfrm>
        </p:spPr>
        <p:txBody>
          <a:bodyPr vert="horz" lIns="91440" tIns="45720" rIns="91440" bIns="45720" rtlCol="0" anchor="t">
            <a:noAutofit/>
          </a:bodyPr>
          <a:lstStyle/>
          <a:p>
            <a:r>
              <a:rPr lang="en-US" sz="2400" dirty="0">
                <a:solidFill>
                  <a:schemeClr val="tx1"/>
                </a:solidFill>
                <a:cs typeface="Times New Roman"/>
              </a:rPr>
              <a:t>Died in Judiciary Committee 4/30/24</a:t>
            </a:r>
            <a:endParaRPr lang="en-US" sz="2400" dirty="0">
              <a:solidFill>
                <a:schemeClr val="tx1"/>
              </a:solidFill>
            </a:endParaRPr>
          </a:p>
        </p:txBody>
      </p:sp>
      <p:sp>
        <p:nvSpPr>
          <p:cNvPr id="7" name="Title 1">
            <a:extLst>
              <a:ext uri="{FF2B5EF4-FFF2-40B4-BE49-F238E27FC236}">
                <a16:creationId xmlns:a16="http://schemas.microsoft.com/office/drawing/2014/main" id="{F0AE94CB-BFB0-46C4-9314-1B0652418B99}"/>
              </a:ext>
            </a:extLst>
          </p:cNvPr>
          <p:cNvSpPr>
            <a:spLocks noGrp="1"/>
          </p:cNvSpPr>
          <p:nvPr>
            <p:ph type="title"/>
          </p:nvPr>
        </p:nvSpPr>
        <p:spPr>
          <a:xfrm>
            <a:off x="359409" y="304679"/>
            <a:ext cx="10515600" cy="823913"/>
          </a:xfrm>
        </p:spPr>
        <p:txBody>
          <a:bodyPr>
            <a:normAutofit/>
          </a:bodyPr>
          <a:lstStyle/>
          <a:p>
            <a:r>
              <a:rPr lang="en-US" sz="4100" dirty="0"/>
              <a:t>HB 2381 DCF Follow up </a:t>
            </a:r>
            <a:endParaRPr lang="en-US" dirty="0"/>
          </a:p>
        </p:txBody>
      </p:sp>
    </p:spTree>
    <p:extLst>
      <p:ext uri="{BB962C8B-B14F-4D97-AF65-F5344CB8AC3E}">
        <p14:creationId xmlns:p14="http://schemas.microsoft.com/office/powerpoint/2010/main" val="3975981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19FC7-33BB-4B17-BBAF-22E688C23C09}"/>
              </a:ext>
            </a:extLst>
          </p:cNvPr>
          <p:cNvSpPr>
            <a:spLocks noGrp="1"/>
          </p:cNvSpPr>
          <p:nvPr>
            <p:ph sz="half" idx="2"/>
          </p:nvPr>
        </p:nvSpPr>
        <p:spPr>
          <a:xfrm>
            <a:off x="359409" y="1553029"/>
            <a:ext cx="11473181" cy="4801589"/>
          </a:xfrm>
        </p:spPr>
        <p:txBody>
          <a:bodyPr vert="horz" lIns="91440" tIns="45720" rIns="91440" bIns="45720" numCol="1" spcCol="182880" rtlCol="0" anchor="t">
            <a:normAutofit fontScale="92500" lnSpcReduction="10000"/>
          </a:bodyPr>
          <a:lstStyle/>
          <a:p>
            <a:endParaRPr lang="en-US" sz="1000" dirty="0">
              <a:solidFill>
                <a:schemeClr val="tx1"/>
              </a:solidFill>
              <a:latin typeface="Arial"/>
              <a:cs typeface="Arial"/>
            </a:endParaRPr>
          </a:p>
          <a:p>
            <a:pPr marL="0" indent="0">
              <a:buNone/>
            </a:pPr>
            <a:r>
              <a:rPr lang="en-US" sz="2400" dirty="0">
                <a:solidFill>
                  <a:schemeClr val="tx1"/>
                </a:solidFill>
                <a:ea typeface="+mn-lt"/>
                <a:cs typeface="+mn-lt"/>
              </a:rPr>
              <a:t>Assume a county pays an appointed attorney $1,000.  </a:t>
            </a:r>
            <a:endParaRPr lang="en-US" sz="2400" dirty="0">
              <a:solidFill>
                <a:schemeClr val="tx1"/>
              </a:solidFill>
              <a:cs typeface="Times New Roman"/>
            </a:endParaRPr>
          </a:p>
          <a:p>
            <a:r>
              <a:rPr lang="en-US" sz="2400" dirty="0">
                <a:solidFill>
                  <a:schemeClr val="tx1"/>
                </a:solidFill>
                <a:ea typeface="+mn-lt"/>
                <a:cs typeface="+mn-lt"/>
              </a:rPr>
              <a:t>The total allowable Title IV-E costs would be $230 at the 23% (KS) eligibility rate, 50% of which ($115) can be drawn from the IV-E foster care grant, with a state match requirement of the other 50%.  </a:t>
            </a:r>
            <a:endParaRPr lang="en-US" sz="2400" dirty="0">
              <a:solidFill>
                <a:schemeClr val="tx1"/>
              </a:solidFill>
              <a:cs typeface="Times New Roman"/>
            </a:endParaRPr>
          </a:p>
          <a:p>
            <a:r>
              <a:rPr lang="en-US" sz="2400" dirty="0">
                <a:solidFill>
                  <a:schemeClr val="tx1"/>
                </a:solidFill>
                <a:ea typeface="+mn-lt"/>
                <a:cs typeface="+mn-lt"/>
              </a:rPr>
              <a:t>Counties will provide the $115 state match, and DCF will reimburse the county with $115 federal funds. </a:t>
            </a:r>
            <a:endParaRPr lang="en-US" sz="2400" dirty="0">
              <a:solidFill>
                <a:schemeClr val="tx1"/>
              </a:solidFill>
              <a:cs typeface="Times New Roman"/>
            </a:endParaRPr>
          </a:p>
          <a:p>
            <a:r>
              <a:rPr lang="en-US" sz="2400" dirty="0">
                <a:solidFill>
                  <a:schemeClr val="tx1"/>
                </a:solidFill>
                <a:ea typeface="+mn-lt"/>
                <a:cs typeface="+mn-lt"/>
              </a:rPr>
              <a:t>The county would then reimburse the attorney or use the funds otherwise for allowable foster care legal representation activities. </a:t>
            </a:r>
            <a:endParaRPr lang="en-US" sz="2400" dirty="0">
              <a:solidFill>
                <a:schemeClr val="tx1"/>
              </a:solidFill>
              <a:cs typeface="Times New Roman"/>
            </a:endParaRPr>
          </a:p>
          <a:p>
            <a:r>
              <a:rPr lang="en-US" sz="2400" dirty="0">
                <a:solidFill>
                  <a:schemeClr val="tx1"/>
                </a:solidFill>
                <a:ea typeface="+mn-lt"/>
                <a:cs typeface="+mn-lt"/>
              </a:rPr>
              <a:t>With a total service cost of $1,000, the county will cover $885, or about 89% of the total $1,000 cost.   </a:t>
            </a:r>
            <a:endParaRPr lang="en-US" sz="2400" dirty="0">
              <a:solidFill>
                <a:schemeClr val="tx1"/>
              </a:solidFill>
              <a:cs typeface="Times New Roman"/>
            </a:endParaRPr>
          </a:p>
          <a:p>
            <a:r>
              <a:rPr lang="en-US" sz="2400" dirty="0">
                <a:solidFill>
                  <a:schemeClr val="tx1"/>
                </a:solidFill>
                <a:ea typeface="+mn-lt"/>
                <a:cs typeface="+mn-lt"/>
              </a:rPr>
              <a:t>In other words, a county incurs the balance of cost not received through federal IV-E reimbursement.</a:t>
            </a:r>
            <a:endParaRPr lang="en-US" sz="2400" dirty="0">
              <a:solidFill>
                <a:schemeClr val="tx1"/>
              </a:solidFill>
              <a:latin typeface="Times New Roman"/>
              <a:cs typeface="Arial"/>
            </a:endParaRPr>
          </a:p>
          <a:p>
            <a:endParaRPr lang="en-US" sz="2400" dirty="0">
              <a:solidFill>
                <a:schemeClr val="tx1"/>
              </a:solidFill>
              <a:latin typeface="Times New Roman"/>
              <a:cs typeface="Arial"/>
            </a:endParaRPr>
          </a:p>
        </p:txBody>
      </p:sp>
      <p:sp>
        <p:nvSpPr>
          <p:cNvPr id="4" name="Slide Number Placeholder 3">
            <a:extLst>
              <a:ext uri="{FF2B5EF4-FFF2-40B4-BE49-F238E27FC236}">
                <a16:creationId xmlns:a16="http://schemas.microsoft.com/office/drawing/2014/main" id="{BD984ED7-F60D-4B65-B59C-144F1B27572B}"/>
              </a:ext>
            </a:extLst>
          </p:cNvPr>
          <p:cNvSpPr>
            <a:spLocks noGrp="1"/>
          </p:cNvSpPr>
          <p:nvPr>
            <p:ph type="sldNum" sz="quarter" idx="12"/>
          </p:nvPr>
        </p:nvSpPr>
        <p:spPr/>
        <p:txBody>
          <a:bodyPr/>
          <a:lstStyle/>
          <a:p>
            <a:fld id="{FBBAA8E0-8B8B-41A8-81B0-B768A1E1C974}" type="slidenum">
              <a:rPr lang="en-US" smtClean="0"/>
              <a:pPr/>
              <a:t>33</a:t>
            </a:fld>
            <a:endParaRPr lang="en-US" dirty="0"/>
          </a:p>
        </p:txBody>
      </p:sp>
      <p:sp>
        <p:nvSpPr>
          <p:cNvPr id="5" name="Text Placeholder 4">
            <a:extLst>
              <a:ext uri="{FF2B5EF4-FFF2-40B4-BE49-F238E27FC236}">
                <a16:creationId xmlns:a16="http://schemas.microsoft.com/office/drawing/2014/main" id="{D836385E-6166-493F-BCC5-001B824ECF73}"/>
              </a:ext>
            </a:extLst>
          </p:cNvPr>
          <p:cNvSpPr>
            <a:spLocks noGrp="1"/>
          </p:cNvSpPr>
          <p:nvPr>
            <p:ph type="body" sz="quarter" idx="13"/>
          </p:nvPr>
        </p:nvSpPr>
        <p:spPr>
          <a:xfrm>
            <a:off x="444499" y="981956"/>
            <a:ext cx="10961255" cy="395288"/>
          </a:xfrm>
        </p:spPr>
        <p:txBody>
          <a:bodyPr vert="horz" lIns="91440" tIns="45720" rIns="91440" bIns="45720" rtlCol="0" anchor="t">
            <a:noAutofit/>
          </a:bodyPr>
          <a:lstStyle/>
          <a:p>
            <a:r>
              <a:rPr lang="en-US" sz="2400" dirty="0">
                <a:solidFill>
                  <a:schemeClr val="tx1"/>
                </a:solidFill>
                <a:cs typeface="Times New Roman"/>
              </a:rPr>
              <a:t>Title IV-E Legal Representation Reimbursement Illustration </a:t>
            </a:r>
            <a:endParaRPr lang="en-US" dirty="0">
              <a:solidFill>
                <a:schemeClr val="tx1"/>
              </a:solidFill>
            </a:endParaRPr>
          </a:p>
        </p:txBody>
      </p:sp>
      <p:sp>
        <p:nvSpPr>
          <p:cNvPr id="7" name="Title 1">
            <a:extLst>
              <a:ext uri="{FF2B5EF4-FFF2-40B4-BE49-F238E27FC236}">
                <a16:creationId xmlns:a16="http://schemas.microsoft.com/office/drawing/2014/main" id="{F0AE94CB-BFB0-46C4-9314-1B0652418B99}"/>
              </a:ext>
            </a:extLst>
          </p:cNvPr>
          <p:cNvSpPr>
            <a:spLocks noGrp="1"/>
          </p:cNvSpPr>
          <p:nvPr>
            <p:ph type="title"/>
          </p:nvPr>
        </p:nvSpPr>
        <p:spPr>
          <a:xfrm>
            <a:off x="359409" y="304679"/>
            <a:ext cx="10515600" cy="823913"/>
          </a:xfrm>
        </p:spPr>
        <p:txBody>
          <a:bodyPr>
            <a:normAutofit/>
          </a:bodyPr>
          <a:lstStyle/>
          <a:p>
            <a:r>
              <a:rPr lang="en-US" sz="4100" dirty="0"/>
              <a:t>HB 2381 DCF Follow up </a:t>
            </a:r>
            <a:endParaRPr lang="en-US" dirty="0"/>
          </a:p>
        </p:txBody>
      </p:sp>
    </p:spTree>
    <p:extLst>
      <p:ext uri="{BB962C8B-B14F-4D97-AF65-F5344CB8AC3E}">
        <p14:creationId xmlns:p14="http://schemas.microsoft.com/office/powerpoint/2010/main" val="3217562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19FC7-33BB-4B17-BBAF-22E688C23C09}"/>
              </a:ext>
            </a:extLst>
          </p:cNvPr>
          <p:cNvSpPr>
            <a:spLocks noGrp="1"/>
          </p:cNvSpPr>
          <p:nvPr>
            <p:ph sz="half" idx="2"/>
          </p:nvPr>
        </p:nvSpPr>
        <p:spPr>
          <a:xfrm>
            <a:off x="359409" y="1553029"/>
            <a:ext cx="11473181" cy="4801589"/>
          </a:xfrm>
        </p:spPr>
        <p:txBody>
          <a:bodyPr numCol="1" spcCol="182880">
            <a:normAutofit lnSpcReduction="10000"/>
          </a:bodyPr>
          <a:lstStyle/>
          <a:p>
            <a:r>
              <a:rPr lang="en-US" sz="2400" b="1" dirty="0">
                <a:solidFill>
                  <a:srgbClr val="000000"/>
                </a:solidFill>
              </a:rPr>
              <a:t>Implemented June 7, 2024:</a:t>
            </a:r>
          </a:p>
          <a:p>
            <a:pPr lvl="1"/>
            <a:r>
              <a:rPr lang="en-US" sz="2400" dirty="0">
                <a:solidFill>
                  <a:srgbClr val="000000"/>
                </a:solidFill>
              </a:rPr>
              <a:t>Foster Care Licensing</a:t>
            </a:r>
          </a:p>
          <a:p>
            <a:pPr lvl="1"/>
            <a:r>
              <a:rPr lang="en-US" sz="2400" dirty="0">
                <a:solidFill>
                  <a:srgbClr val="000000"/>
                </a:solidFill>
              </a:rPr>
              <a:t>Child Placing Agency</a:t>
            </a:r>
          </a:p>
          <a:p>
            <a:pPr lvl="1"/>
            <a:r>
              <a:rPr lang="en-US" sz="2400" dirty="0">
                <a:solidFill>
                  <a:srgbClr val="000000"/>
                </a:solidFill>
              </a:rPr>
              <a:t>Juvenile Crisis Intervention Centers</a:t>
            </a:r>
          </a:p>
          <a:p>
            <a:pPr marL="0" indent="0">
              <a:buNone/>
            </a:pPr>
            <a:endParaRPr lang="en-US" sz="2400" dirty="0">
              <a:solidFill>
                <a:srgbClr val="000000"/>
              </a:solidFill>
            </a:endParaRPr>
          </a:p>
          <a:p>
            <a:pPr marL="0" marR="0">
              <a:spcBef>
                <a:spcPts val="0"/>
              </a:spcBef>
              <a:spcAft>
                <a:spcPts val="0"/>
              </a:spcAft>
            </a:pPr>
            <a:r>
              <a:rPr lang="en-US" sz="2400" b="1" dirty="0">
                <a:solidFill>
                  <a:srgbClr val="000000"/>
                </a:solidFill>
                <a:effectLst/>
                <a:ea typeface="Calibri" panose="020F0502020204030204" pitchFamily="34" charset="0"/>
              </a:rPr>
              <a:t>Regulations will be formatted into booklets and will be sent for printing.</a:t>
            </a:r>
            <a:endParaRPr lang="en-US" sz="2400" dirty="0">
              <a:solidFill>
                <a:srgbClr val="000000"/>
              </a:solidFill>
              <a:effectLst/>
              <a:ea typeface="Calibri" panose="020F0502020204030204" pitchFamily="34" charset="0"/>
            </a:endParaRPr>
          </a:p>
          <a:p>
            <a:pPr lvl="1">
              <a:lnSpc>
                <a:spcPct val="105000"/>
              </a:lnSpc>
              <a:spcBef>
                <a:spcPts val="0"/>
              </a:spcBef>
            </a:pPr>
            <a:r>
              <a:rPr lang="en-US" sz="2800" dirty="0">
                <a:solidFill>
                  <a:srgbClr val="000000"/>
                </a:solidFill>
                <a:effectLst/>
                <a:ea typeface="Times New Roman" panose="02020603050405020304" pitchFamily="18" charset="0"/>
              </a:rPr>
              <a:t>Family Foster Home Regulation Book</a:t>
            </a:r>
            <a:endParaRPr lang="en-US" sz="2800" dirty="0">
              <a:solidFill>
                <a:srgbClr val="000000"/>
              </a:solidFill>
              <a:effectLst/>
              <a:ea typeface="Calibri" panose="020F0502020204030204" pitchFamily="34" charset="0"/>
            </a:endParaRPr>
          </a:p>
          <a:p>
            <a:pPr lvl="1">
              <a:lnSpc>
                <a:spcPct val="105000"/>
              </a:lnSpc>
              <a:spcBef>
                <a:spcPts val="0"/>
              </a:spcBef>
            </a:pPr>
            <a:r>
              <a:rPr lang="en-US" sz="2800" dirty="0">
                <a:solidFill>
                  <a:srgbClr val="000000"/>
                </a:solidFill>
                <a:effectLst/>
                <a:ea typeface="Times New Roman" panose="02020603050405020304" pitchFamily="18" charset="0"/>
              </a:rPr>
              <a:t>Non-related Kinship and Relative Abridged Family Foster Home Book</a:t>
            </a:r>
            <a:endParaRPr lang="en-US" sz="2800" dirty="0">
              <a:solidFill>
                <a:srgbClr val="000000"/>
              </a:solidFill>
              <a:effectLst/>
              <a:ea typeface="Calibri" panose="020F0502020204030204" pitchFamily="34" charset="0"/>
            </a:endParaRPr>
          </a:p>
          <a:p>
            <a:pPr lvl="1">
              <a:lnSpc>
                <a:spcPct val="105000"/>
              </a:lnSpc>
              <a:spcBef>
                <a:spcPts val="0"/>
              </a:spcBef>
            </a:pPr>
            <a:r>
              <a:rPr lang="en-US" sz="2800" dirty="0">
                <a:solidFill>
                  <a:srgbClr val="000000"/>
                </a:solidFill>
                <a:effectLst/>
                <a:ea typeface="Times New Roman" panose="02020603050405020304" pitchFamily="18" charset="0"/>
              </a:rPr>
              <a:t>Child Placing Agency Regulation Book</a:t>
            </a:r>
            <a:endParaRPr lang="en-US" sz="2800" dirty="0">
              <a:solidFill>
                <a:srgbClr val="000000"/>
              </a:solidFill>
              <a:effectLst/>
              <a:ea typeface="Calibri" panose="020F0502020204030204" pitchFamily="34" charset="0"/>
            </a:endParaRPr>
          </a:p>
          <a:p>
            <a:pPr lvl="1">
              <a:lnSpc>
                <a:spcPct val="105000"/>
              </a:lnSpc>
              <a:spcBef>
                <a:spcPts val="0"/>
              </a:spcBef>
              <a:spcAft>
                <a:spcPts val="800"/>
              </a:spcAft>
            </a:pPr>
            <a:r>
              <a:rPr lang="en-US" sz="2800" dirty="0">
                <a:solidFill>
                  <a:srgbClr val="000000"/>
                </a:solidFill>
                <a:effectLst/>
                <a:ea typeface="Times New Roman" panose="02020603050405020304" pitchFamily="18" charset="0"/>
              </a:rPr>
              <a:t>Juvenile Crisis Intervention Center Book</a:t>
            </a:r>
          </a:p>
          <a:p>
            <a:pPr marL="0" marR="0" lvl="0" indent="0">
              <a:lnSpc>
                <a:spcPct val="105000"/>
              </a:lnSpc>
              <a:spcBef>
                <a:spcPts val="0"/>
              </a:spcBef>
              <a:spcAft>
                <a:spcPts val="800"/>
              </a:spcAft>
              <a:buNone/>
            </a:pPr>
            <a:r>
              <a:rPr lang="en-US" sz="2400" dirty="0">
                <a:solidFill>
                  <a:srgbClr val="000000"/>
                </a:solidFill>
                <a:ea typeface="Calibri" panose="020F0502020204030204" pitchFamily="34" charset="0"/>
              </a:rPr>
              <a:t>Available here: </a:t>
            </a:r>
            <a:r>
              <a:rPr lang="en-US" sz="2400" u="sng" dirty="0">
                <a:solidFill>
                  <a:srgbClr val="0563C1"/>
                </a:solidFill>
                <a:effectLst/>
                <a:ea typeface="Calibri" panose="020F0502020204030204" pitchFamily="34" charset="0"/>
                <a:hlinkClick r:id="rId3"/>
              </a:rPr>
              <a:t>Issue 21 - 05-23-2024 | Kansas Department for Children and Families | Permanent Administrative Regulations - 52158 (ks.gov)</a:t>
            </a:r>
            <a:endParaRPr lang="en-US" sz="2400" dirty="0">
              <a:effectLst/>
              <a:ea typeface="Calibri" panose="020F0502020204030204" pitchFamily="34" charset="0"/>
            </a:endParaRPr>
          </a:p>
          <a:p>
            <a:endParaRPr lang="en-US" sz="2400" dirty="0">
              <a:solidFill>
                <a:srgbClr val="000000"/>
              </a:solidFill>
            </a:endParaRPr>
          </a:p>
        </p:txBody>
      </p:sp>
      <p:sp>
        <p:nvSpPr>
          <p:cNvPr id="4" name="Slide Number Placeholder 3">
            <a:extLst>
              <a:ext uri="{FF2B5EF4-FFF2-40B4-BE49-F238E27FC236}">
                <a16:creationId xmlns:a16="http://schemas.microsoft.com/office/drawing/2014/main" id="{BD984ED7-F60D-4B65-B59C-144F1B27572B}"/>
              </a:ext>
            </a:extLst>
          </p:cNvPr>
          <p:cNvSpPr>
            <a:spLocks noGrp="1"/>
          </p:cNvSpPr>
          <p:nvPr>
            <p:ph type="sldNum" sz="quarter" idx="12"/>
          </p:nvPr>
        </p:nvSpPr>
        <p:spPr/>
        <p:txBody>
          <a:bodyPr/>
          <a:lstStyle/>
          <a:p>
            <a:fld id="{FBBAA8E0-8B8B-41A8-81B0-B768A1E1C974}" type="slidenum">
              <a:rPr lang="en-US" smtClean="0"/>
              <a:pPr/>
              <a:t>34</a:t>
            </a:fld>
            <a:endParaRPr lang="en-US" dirty="0"/>
          </a:p>
        </p:txBody>
      </p:sp>
      <p:sp>
        <p:nvSpPr>
          <p:cNvPr id="7" name="Title 1">
            <a:extLst>
              <a:ext uri="{FF2B5EF4-FFF2-40B4-BE49-F238E27FC236}">
                <a16:creationId xmlns:a16="http://schemas.microsoft.com/office/drawing/2014/main" id="{F0AE94CB-BFB0-46C4-9314-1B0652418B99}"/>
              </a:ext>
            </a:extLst>
          </p:cNvPr>
          <p:cNvSpPr>
            <a:spLocks noGrp="1"/>
          </p:cNvSpPr>
          <p:nvPr>
            <p:ph type="title"/>
          </p:nvPr>
        </p:nvSpPr>
        <p:spPr>
          <a:xfrm>
            <a:off x="359409" y="304679"/>
            <a:ext cx="10515600" cy="823913"/>
          </a:xfrm>
        </p:spPr>
        <p:txBody>
          <a:bodyPr>
            <a:normAutofit/>
          </a:bodyPr>
          <a:lstStyle/>
          <a:p>
            <a:r>
              <a:rPr lang="en-US" sz="4100" dirty="0"/>
              <a:t>REGULATION UPDATES </a:t>
            </a:r>
          </a:p>
        </p:txBody>
      </p:sp>
    </p:spTree>
    <p:extLst>
      <p:ext uri="{BB962C8B-B14F-4D97-AF65-F5344CB8AC3E}">
        <p14:creationId xmlns:p14="http://schemas.microsoft.com/office/powerpoint/2010/main" val="2107728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E1E17-3494-398E-1E7D-79641C7E4F1B}"/>
              </a:ext>
            </a:extLst>
          </p:cNvPr>
          <p:cNvSpPr>
            <a:spLocks noGrp="1"/>
          </p:cNvSpPr>
          <p:nvPr>
            <p:ph sz="half" idx="2"/>
          </p:nvPr>
        </p:nvSpPr>
        <p:spPr>
          <a:xfrm>
            <a:off x="444498" y="1606378"/>
            <a:ext cx="11380917" cy="4972727"/>
          </a:xfrm>
        </p:spPr>
        <p:txBody>
          <a:bodyPr vert="horz" lIns="91440" tIns="45720" rIns="91440" bIns="45720" numCol="1" spcCol="365760" rtlCol="0" anchor="t">
            <a:noAutofit/>
          </a:bodyPr>
          <a:lstStyle/>
          <a:p>
            <a:pPr>
              <a:lnSpc>
                <a:spcPct val="150000"/>
              </a:lnSpc>
              <a:spcAft>
                <a:spcPts val="600"/>
              </a:spcAft>
            </a:pPr>
            <a:r>
              <a:rPr lang="en-US" sz="3000" dirty="0">
                <a:solidFill>
                  <a:schemeClr val="tx1"/>
                </a:solidFill>
              </a:rPr>
              <a:t>Effective 7/1/24 </a:t>
            </a:r>
          </a:p>
          <a:p>
            <a:pPr>
              <a:lnSpc>
                <a:spcPct val="150000"/>
              </a:lnSpc>
              <a:spcAft>
                <a:spcPts val="600"/>
              </a:spcAft>
            </a:pPr>
            <a:r>
              <a:rPr lang="en-US" sz="3000" dirty="0">
                <a:solidFill>
                  <a:schemeClr val="tx1"/>
                </a:solidFill>
              </a:rPr>
              <a:t>5 training sessions:</a:t>
            </a:r>
            <a:r>
              <a:rPr lang="en-US" sz="2800" dirty="0">
                <a:solidFill>
                  <a:schemeClr val="tx1"/>
                </a:solidFill>
              </a:rPr>
              <a:t> </a:t>
            </a:r>
          </a:p>
          <a:p>
            <a:pPr lvl="1">
              <a:lnSpc>
                <a:spcPct val="150000"/>
              </a:lnSpc>
              <a:spcAft>
                <a:spcPts val="600"/>
              </a:spcAft>
            </a:pPr>
            <a:r>
              <a:rPr lang="en-US" sz="2400" dirty="0">
                <a:solidFill>
                  <a:schemeClr val="tx1"/>
                </a:solidFill>
              </a:rPr>
              <a:t>June 25 to July 16, 2024</a:t>
            </a:r>
          </a:p>
          <a:p>
            <a:pPr lvl="1">
              <a:lnSpc>
                <a:spcPct val="150000"/>
              </a:lnSpc>
              <a:spcAft>
                <a:spcPts val="600"/>
              </a:spcAft>
            </a:pPr>
            <a:r>
              <a:rPr lang="en-US" sz="2400" dirty="0">
                <a:solidFill>
                  <a:schemeClr val="tx1"/>
                </a:solidFill>
              </a:rPr>
              <a:t>Foundational curriculum webinars for  front line case managers and their supervisors. </a:t>
            </a:r>
          </a:p>
          <a:p>
            <a:pPr>
              <a:lnSpc>
                <a:spcPct val="150000"/>
              </a:lnSpc>
              <a:spcAft>
                <a:spcPts val="600"/>
              </a:spcAft>
            </a:pPr>
            <a:r>
              <a:rPr lang="en-US" sz="3000" dirty="0">
                <a:solidFill>
                  <a:schemeClr val="tx1"/>
                </a:solidFill>
              </a:rPr>
              <a:t>Booster sessions and advanced topic workshops planned for Fall 2024</a:t>
            </a:r>
          </a:p>
        </p:txBody>
      </p:sp>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smtClean="0"/>
              <a:pPr/>
              <a:t>35</a:t>
            </a:fld>
            <a:endParaRPr lang="en-US" dirty="0"/>
          </a:p>
        </p:txBody>
      </p:sp>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44499" y="1147629"/>
            <a:ext cx="10731500" cy="395288"/>
          </a:xfrm>
        </p:spPr>
        <p:txBody>
          <a:bodyPr/>
          <a:lstStyle/>
          <a:p>
            <a:r>
              <a:rPr lang="en-US" dirty="0">
                <a:solidFill>
                  <a:schemeClr val="tx1"/>
                </a:solidFill>
              </a:rPr>
              <a:t>SUPPORT – OPPORTUNITY – UNITY – LEGAL RELATIONSHIPS</a:t>
            </a: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a:xfrm>
            <a:off x="444499" y="383709"/>
            <a:ext cx="10064638" cy="859415"/>
          </a:xfrm>
        </p:spPr>
        <p:txBody>
          <a:bodyPr/>
          <a:lstStyle/>
          <a:p>
            <a:r>
              <a:rPr lang="en-US" dirty="0"/>
              <a:t>S.O.U.L. INITIAL IMPLEMENTATION </a:t>
            </a:r>
          </a:p>
        </p:txBody>
      </p:sp>
    </p:spTree>
    <p:extLst>
      <p:ext uri="{BB962C8B-B14F-4D97-AF65-F5344CB8AC3E}">
        <p14:creationId xmlns:p14="http://schemas.microsoft.com/office/powerpoint/2010/main" val="282183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E1E17-3494-398E-1E7D-79641C7E4F1B}"/>
              </a:ext>
            </a:extLst>
          </p:cNvPr>
          <p:cNvSpPr>
            <a:spLocks noGrp="1"/>
          </p:cNvSpPr>
          <p:nvPr>
            <p:ph sz="half" idx="2"/>
          </p:nvPr>
        </p:nvSpPr>
        <p:spPr>
          <a:xfrm>
            <a:off x="444499" y="1971253"/>
            <a:ext cx="7838890" cy="2522904"/>
          </a:xfrm>
        </p:spPr>
        <p:txBody>
          <a:bodyPr vert="horz" lIns="91440" tIns="45720" rIns="91440" bIns="45720" numCol="1" spcCol="365760" rtlCol="0" anchor="t">
            <a:noAutofit/>
          </a:bodyPr>
          <a:lstStyle/>
          <a:p>
            <a:pPr marL="0" marR="0" indent="0">
              <a:spcBef>
                <a:spcPts val="0"/>
              </a:spcBef>
              <a:spcAft>
                <a:spcPts val="0"/>
              </a:spcAft>
              <a:buNone/>
            </a:pPr>
            <a:r>
              <a:rPr lang="en-US" sz="2400" dirty="0">
                <a:solidFill>
                  <a:srgbClr val="000000"/>
                </a:solidFill>
                <a:effectLst/>
                <a:ea typeface="Calibri" panose="020F0502020204030204" pitchFamily="34" charset="0"/>
              </a:rPr>
              <a:t>In April 2024, ther</a:t>
            </a:r>
            <a:r>
              <a:rPr lang="en-US" sz="2400" dirty="0">
                <a:solidFill>
                  <a:srgbClr val="000000"/>
                </a:solidFill>
                <a:ea typeface="Calibri" panose="020F0502020204030204" pitchFamily="34" charset="0"/>
              </a:rPr>
              <a:t>e were</a:t>
            </a:r>
            <a:r>
              <a:rPr lang="en-US" sz="2400" dirty="0">
                <a:solidFill>
                  <a:srgbClr val="000000"/>
                </a:solidFill>
                <a:effectLst/>
                <a:ea typeface="Calibri" panose="020F0502020204030204" pitchFamily="34" charset="0"/>
              </a:rPr>
              <a:t> </a:t>
            </a:r>
            <a:r>
              <a:rPr lang="en-US" sz="2400" b="1" dirty="0">
                <a:solidFill>
                  <a:srgbClr val="000000"/>
                </a:solidFill>
                <a:effectLst/>
                <a:ea typeface="Calibri" panose="020F0502020204030204" pitchFamily="34" charset="0"/>
              </a:rPr>
              <a:t>381 16 and 17-year-olds with a current goal in FACTS of Another Planned Permanent Living Arrangement </a:t>
            </a:r>
            <a:r>
              <a:rPr lang="en-US" sz="2400" dirty="0">
                <a:solidFill>
                  <a:srgbClr val="000000"/>
                </a:solidFill>
                <a:effectLst/>
                <a:ea typeface="Calibri" panose="020F0502020204030204" pitchFamily="34" charset="0"/>
              </a:rPr>
              <a:t> (APPLA)</a:t>
            </a:r>
          </a:p>
          <a:p>
            <a:pPr marL="742950" lvl="1" indent="-342900">
              <a:spcBef>
                <a:spcPts val="0"/>
              </a:spcBef>
              <a:buFont typeface="Symbol" panose="05050102010706020507" pitchFamily="18" charset="2"/>
              <a:buChar char=""/>
            </a:pPr>
            <a:r>
              <a:rPr lang="en-US" sz="2400" dirty="0">
                <a:solidFill>
                  <a:srgbClr val="000000"/>
                </a:solidFill>
                <a:effectLst/>
                <a:ea typeface="Times New Roman" panose="02020603050405020304" pitchFamily="18" charset="0"/>
              </a:rPr>
              <a:t>Over two-thirds are living with a relative or licensed family foster home (68%)</a:t>
            </a:r>
            <a:endParaRPr lang="en-US" sz="2400" dirty="0">
              <a:solidFill>
                <a:srgbClr val="000000"/>
              </a:solidFill>
              <a:effectLst/>
              <a:ea typeface="Calibri" panose="020F0502020204030204" pitchFamily="34" charset="0"/>
            </a:endParaRPr>
          </a:p>
          <a:p>
            <a:pPr marL="742950" lvl="1" indent="-342900">
              <a:spcBef>
                <a:spcPts val="0"/>
              </a:spcBef>
              <a:buFont typeface="Symbol" panose="05050102010706020507" pitchFamily="18" charset="2"/>
              <a:buChar char=""/>
            </a:pPr>
            <a:r>
              <a:rPr lang="en-US" sz="2400" dirty="0">
                <a:solidFill>
                  <a:srgbClr val="000000"/>
                </a:solidFill>
                <a:effectLst/>
                <a:ea typeface="Times New Roman" panose="02020603050405020304" pitchFamily="18" charset="0"/>
              </a:rPr>
              <a:t>One-third are from Johnson, Reno and Sedgwick County (n=129/381)</a:t>
            </a:r>
            <a:endParaRPr lang="en-US" sz="2400" dirty="0">
              <a:solidFill>
                <a:srgbClr val="000000"/>
              </a:solidFill>
              <a:effectLst/>
              <a:ea typeface="Calibri" panose="020F0502020204030204" pitchFamily="34" charset="0"/>
            </a:endParaRPr>
          </a:p>
          <a:p>
            <a:pPr marL="742950" lvl="1" indent="-342900">
              <a:spcBef>
                <a:spcPts val="0"/>
              </a:spcBef>
              <a:buFont typeface="Symbol" panose="05050102010706020507" pitchFamily="18" charset="2"/>
              <a:buChar char=""/>
            </a:pPr>
            <a:r>
              <a:rPr lang="en-US" sz="2400" dirty="0">
                <a:solidFill>
                  <a:srgbClr val="000000"/>
                </a:solidFill>
                <a:effectLst/>
                <a:ea typeface="Times New Roman" panose="02020603050405020304" pitchFamily="18" charset="0"/>
              </a:rPr>
              <a:t>One-third have been in foster care for less than 2 years.</a:t>
            </a:r>
          </a:p>
          <a:p>
            <a:pPr marL="742950" lvl="1" indent="-342900">
              <a:spcBef>
                <a:spcPts val="0"/>
              </a:spcBef>
              <a:buFont typeface="Symbol" panose="05050102010706020507" pitchFamily="18" charset="2"/>
              <a:buChar char=""/>
            </a:pPr>
            <a:r>
              <a:rPr lang="en-US" sz="2400" dirty="0">
                <a:solidFill>
                  <a:srgbClr val="000000"/>
                </a:solidFill>
                <a:ea typeface="Times New Roman" panose="02020603050405020304" pitchFamily="18" charset="0"/>
              </a:rPr>
              <a:t>Eight (8) counties with more than 10 youth who are age 16 or 17 with goal of  APPLA </a:t>
            </a:r>
            <a:endParaRPr lang="en-US" sz="2400" dirty="0">
              <a:solidFill>
                <a:srgbClr val="000000"/>
              </a:solidFill>
              <a:effectLst/>
              <a:ea typeface="Times New Roman" panose="02020603050405020304" pitchFamily="18" charset="0"/>
            </a:endParaRPr>
          </a:p>
        </p:txBody>
      </p:sp>
      <p:sp>
        <p:nvSpPr>
          <p:cNvPr id="3" name="Slide Number Placeholder 2">
            <a:extLst>
              <a:ext uri="{FF2B5EF4-FFF2-40B4-BE49-F238E27FC236}">
                <a16:creationId xmlns:a16="http://schemas.microsoft.com/office/drawing/2014/main" id="{CD5F1096-3A6B-88DE-CD68-5BBA193602B5}"/>
              </a:ext>
            </a:extLst>
          </p:cNvPr>
          <p:cNvSpPr>
            <a:spLocks noGrp="1"/>
          </p:cNvSpPr>
          <p:nvPr>
            <p:ph type="sldNum" sz="quarter" idx="12"/>
          </p:nvPr>
        </p:nvSpPr>
        <p:spPr/>
        <p:txBody>
          <a:bodyPr/>
          <a:lstStyle/>
          <a:p>
            <a:fld id="{FBBAA8E0-8B8B-41A8-81B0-B768A1E1C974}" type="slidenum">
              <a:rPr lang="en-US" smtClean="0"/>
              <a:pPr/>
              <a:t>36</a:t>
            </a:fld>
            <a:endParaRPr lang="en-US" dirty="0"/>
          </a:p>
        </p:txBody>
      </p:sp>
      <p:sp>
        <p:nvSpPr>
          <p:cNvPr id="4" name="Text Placeholder 3">
            <a:extLst>
              <a:ext uri="{FF2B5EF4-FFF2-40B4-BE49-F238E27FC236}">
                <a16:creationId xmlns:a16="http://schemas.microsoft.com/office/drawing/2014/main" id="{DA47162B-B53B-9E13-F761-9D9CE173D747}"/>
              </a:ext>
            </a:extLst>
          </p:cNvPr>
          <p:cNvSpPr>
            <a:spLocks noGrp="1"/>
          </p:cNvSpPr>
          <p:nvPr>
            <p:ph type="body" sz="quarter" idx="13"/>
          </p:nvPr>
        </p:nvSpPr>
        <p:spPr>
          <a:xfrm>
            <a:off x="444499" y="1083081"/>
            <a:ext cx="10731500" cy="395288"/>
          </a:xfrm>
        </p:spPr>
        <p:txBody>
          <a:bodyPr/>
          <a:lstStyle/>
          <a:p>
            <a:r>
              <a:rPr lang="en-US" dirty="0">
                <a:solidFill>
                  <a:schemeClr val="tx1"/>
                </a:solidFill>
              </a:rPr>
              <a:t>SUPPORT – OPPORTUNITY – UNITY – LEGAL RELATIONSHIPS</a:t>
            </a:r>
          </a:p>
        </p:txBody>
      </p:sp>
      <p:sp>
        <p:nvSpPr>
          <p:cNvPr id="5" name="Title 4">
            <a:extLst>
              <a:ext uri="{FF2B5EF4-FFF2-40B4-BE49-F238E27FC236}">
                <a16:creationId xmlns:a16="http://schemas.microsoft.com/office/drawing/2014/main" id="{D5B38FA2-2EE6-3CA4-C1C0-B5A534542A70}"/>
              </a:ext>
            </a:extLst>
          </p:cNvPr>
          <p:cNvSpPr>
            <a:spLocks noGrp="1"/>
          </p:cNvSpPr>
          <p:nvPr>
            <p:ph type="title"/>
          </p:nvPr>
        </p:nvSpPr>
        <p:spPr/>
        <p:txBody>
          <a:bodyPr/>
          <a:lstStyle/>
          <a:p>
            <a:r>
              <a:rPr lang="en-US" dirty="0"/>
              <a:t>S.O.U.L. INITIAL IMPLEMENTATION </a:t>
            </a:r>
          </a:p>
        </p:txBody>
      </p:sp>
      <p:graphicFrame>
        <p:nvGraphicFramePr>
          <p:cNvPr id="9" name="Table 9">
            <a:extLst>
              <a:ext uri="{FF2B5EF4-FFF2-40B4-BE49-F238E27FC236}">
                <a16:creationId xmlns:a16="http://schemas.microsoft.com/office/drawing/2014/main" id="{B965612A-9FF5-EC3A-CD82-F9C9219541F9}"/>
              </a:ext>
            </a:extLst>
          </p:cNvPr>
          <p:cNvGraphicFramePr>
            <a:graphicFrameLocks noGrp="1"/>
          </p:cNvGraphicFramePr>
          <p:nvPr>
            <p:extLst>
              <p:ext uri="{D42A27DB-BD31-4B8C-83A1-F6EECF244321}">
                <p14:modId xmlns:p14="http://schemas.microsoft.com/office/powerpoint/2010/main" val="2112837289"/>
              </p:ext>
            </p:extLst>
          </p:nvPr>
        </p:nvGraphicFramePr>
        <p:xfrm>
          <a:off x="8433995" y="2166983"/>
          <a:ext cx="3012141" cy="3607938"/>
        </p:xfrm>
        <a:graphic>
          <a:graphicData uri="http://schemas.openxmlformats.org/drawingml/2006/table">
            <a:tbl>
              <a:tblPr firstRow="1" bandRow="1">
                <a:tableStyleId>{5C22544A-7EE6-4342-B048-85BDC9FD1C3A}</a:tableStyleId>
              </a:tblPr>
              <a:tblGrid>
                <a:gridCol w="1981993">
                  <a:extLst>
                    <a:ext uri="{9D8B030D-6E8A-4147-A177-3AD203B41FA5}">
                      <a16:colId xmlns:a16="http://schemas.microsoft.com/office/drawing/2014/main" val="1298650162"/>
                    </a:ext>
                  </a:extLst>
                </a:gridCol>
                <a:gridCol w="1030148">
                  <a:extLst>
                    <a:ext uri="{9D8B030D-6E8A-4147-A177-3AD203B41FA5}">
                      <a16:colId xmlns:a16="http://schemas.microsoft.com/office/drawing/2014/main" val="1451777840"/>
                    </a:ext>
                  </a:extLst>
                </a:gridCol>
              </a:tblGrid>
              <a:tr h="400882">
                <a:tc>
                  <a:txBody>
                    <a:bodyPr/>
                    <a:lstStyle/>
                    <a:p>
                      <a:r>
                        <a:rPr lang="en-US" sz="1800" dirty="0"/>
                        <a:t>County</a:t>
                      </a:r>
                    </a:p>
                  </a:txBody>
                  <a:tcPr/>
                </a:tc>
                <a:tc>
                  <a:txBody>
                    <a:bodyPr/>
                    <a:lstStyle/>
                    <a:p>
                      <a:r>
                        <a:rPr lang="en-US" sz="1800" dirty="0"/>
                        <a:t>Youth</a:t>
                      </a:r>
                    </a:p>
                  </a:txBody>
                  <a:tcPr/>
                </a:tc>
                <a:extLst>
                  <a:ext uri="{0D108BD9-81ED-4DB2-BD59-A6C34878D82A}">
                    <a16:rowId xmlns:a16="http://schemas.microsoft.com/office/drawing/2014/main" val="2295968410"/>
                  </a:ext>
                </a:extLst>
              </a:tr>
              <a:tr h="400882">
                <a:tc>
                  <a:txBody>
                    <a:bodyPr/>
                    <a:lstStyle/>
                    <a:p>
                      <a:r>
                        <a:rPr lang="en-US" sz="1800" dirty="0"/>
                        <a:t>Sedgwick</a:t>
                      </a:r>
                    </a:p>
                  </a:txBody>
                  <a:tcPr/>
                </a:tc>
                <a:tc>
                  <a:txBody>
                    <a:bodyPr/>
                    <a:lstStyle/>
                    <a:p>
                      <a:r>
                        <a:rPr lang="en-US" sz="1800" dirty="0"/>
                        <a:t>73</a:t>
                      </a:r>
                    </a:p>
                  </a:txBody>
                  <a:tcPr/>
                </a:tc>
                <a:extLst>
                  <a:ext uri="{0D108BD9-81ED-4DB2-BD59-A6C34878D82A}">
                    <a16:rowId xmlns:a16="http://schemas.microsoft.com/office/drawing/2014/main" val="2288224489"/>
                  </a:ext>
                </a:extLst>
              </a:tr>
              <a:tr h="400882">
                <a:tc>
                  <a:txBody>
                    <a:bodyPr/>
                    <a:lstStyle/>
                    <a:p>
                      <a:r>
                        <a:rPr lang="en-US" sz="1800" dirty="0"/>
                        <a:t>Johnson</a:t>
                      </a:r>
                    </a:p>
                  </a:txBody>
                  <a:tcPr/>
                </a:tc>
                <a:tc>
                  <a:txBody>
                    <a:bodyPr/>
                    <a:lstStyle/>
                    <a:p>
                      <a:r>
                        <a:rPr lang="en-US" sz="1800" dirty="0"/>
                        <a:t>29</a:t>
                      </a:r>
                    </a:p>
                  </a:txBody>
                  <a:tcPr/>
                </a:tc>
                <a:extLst>
                  <a:ext uri="{0D108BD9-81ED-4DB2-BD59-A6C34878D82A}">
                    <a16:rowId xmlns:a16="http://schemas.microsoft.com/office/drawing/2014/main" val="2473348905"/>
                  </a:ext>
                </a:extLst>
              </a:tr>
              <a:tr h="400882">
                <a:tc>
                  <a:txBody>
                    <a:bodyPr/>
                    <a:lstStyle/>
                    <a:p>
                      <a:r>
                        <a:rPr lang="en-US" sz="1800" dirty="0"/>
                        <a:t>Reno</a:t>
                      </a:r>
                    </a:p>
                  </a:txBody>
                  <a:tcPr/>
                </a:tc>
                <a:tc>
                  <a:txBody>
                    <a:bodyPr/>
                    <a:lstStyle/>
                    <a:p>
                      <a:r>
                        <a:rPr lang="en-US" sz="1800" dirty="0"/>
                        <a:t>27</a:t>
                      </a:r>
                    </a:p>
                  </a:txBody>
                  <a:tcPr/>
                </a:tc>
                <a:extLst>
                  <a:ext uri="{0D108BD9-81ED-4DB2-BD59-A6C34878D82A}">
                    <a16:rowId xmlns:a16="http://schemas.microsoft.com/office/drawing/2014/main" val="1795355996"/>
                  </a:ext>
                </a:extLst>
              </a:tr>
              <a:tr h="400882">
                <a:tc>
                  <a:txBody>
                    <a:bodyPr/>
                    <a:lstStyle/>
                    <a:p>
                      <a:r>
                        <a:rPr lang="en-US" sz="1800" dirty="0"/>
                        <a:t>Lyon</a:t>
                      </a:r>
                    </a:p>
                  </a:txBody>
                  <a:tcPr/>
                </a:tc>
                <a:tc>
                  <a:txBody>
                    <a:bodyPr/>
                    <a:lstStyle/>
                    <a:p>
                      <a:r>
                        <a:rPr lang="en-US" sz="1800" dirty="0"/>
                        <a:t>16</a:t>
                      </a:r>
                    </a:p>
                  </a:txBody>
                  <a:tcPr/>
                </a:tc>
                <a:extLst>
                  <a:ext uri="{0D108BD9-81ED-4DB2-BD59-A6C34878D82A}">
                    <a16:rowId xmlns:a16="http://schemas.microsoft.com/office/drawing/2014/main" val="4234254049"/>
                  </a:ext>
                </a:extLst>
              </a:tr>
              <a:tr h="400882">
                <a:tc>
                  <a:txBody>
                    <a:bodyPr/>
                    <a:lstStyle/>
                    <a:p>
                      <a:r>
                        <a:rPr lang="en-US" sz="1800" dirty="0"/>
                        <a:t>Wyandotte</a:t>
                      </a:r>
                    </a:p>
                  </a:txBody>
                  <a:tcPr/>
                </a:tc>
                <a:tc>
                  <a:txBody>
                    <a:bodyPr/>
                    <a:lstStyle/>
                    <a:p>
                      <a:r>
                        <a:rPr lang="en-US" sz="1800" dirty="0"/>
                        <a:t>13</a:t>
                      </a:r>
                    </a:p>
                  </a:txBody>
                  <a:tcPr/>
                </a:tc>
                <a:extLst>
                  <a:ext uri="{0D108BD9-81ED-4DB2-BD59-A6C34878D82A}">
                    <a16:rowId xmlns:a16="http://schemas.microsoft.com/office/drawing/2014/main" val="2091943246"/>
                  </a:ext>
                </a:extLst>
              </a:tr>
              <a:tr h="400882">
                <a:tc>
                  <a:txBody>
                    <a:bodyPr/>
                    <a:lstStyle/>
                    <a:p>
                      <a:r>
                        <a:rPr lang="en-US" sz="1800" dirty="0"/>
                        <a:t>Riley</a:t>
                      </a:r>
                    </a:p>
                  </a:txBody>
                  <a:tcPr/>
                </a:tc>
                <a:tc>
                  <a:txBody>
                    <a:bodyPr/>
                    <a:lstStyle/>
                    <a:p>
                      <a:r>
                        <a:rPr lang="en-US" sz="1800" dirty="0"/>
                        <a:t>12</a:t>
                      </a:r>
                    </a:p>
                  </a:txBody>
                  <a:tcPr/>
                </a:tc>
                <a:extLst>
                  <a:ext uri="{0D108BD9-81ED-4DB2-BD59-A6C34878D82A}">
                    <a16:rowId xmlns:a16="http://schemas.microsoft.com/office/drawing/2014/main" val="2810059583"/>
                  </a:ext>
                </a:extLst>
              </a:tr>
              <a:tr h="400882">
                <a:tc>
                  <a:txBody>
                    <a:bodyPr/>
                    <a:lstStyle/>
                    <a:p>
                      <a:r>
                        <a:rPr lang="en-US" sz="1800" dirty="0"/>
                        <a:t>Leavenworth</a:t>
                      </a:r>
                    </a:p>
                  </a:txBody>
                  <a:tcPr/>
                </a:tc>
                <a:tc>
                  <a:txBody>
                    <a:bodyPr/>
                    <a:lstStyle/>
                    <a:p>
                      <a:r>
                        <a:rPr lang="en-US" sz="1800" dirty="0"/>
                        <a:t>12</a:t>
                      </a:r>
                    </a:p>
                  </a:txBody>
                  <a:tcPr/>
                </a:tc>
                <a:extLst>
                  <a:ext uri="{0D108BD9-81ED-4DB2-BD59-A6C34878D82A}">
                    <a16:rowId xmlns:a16="http://schemas.microsoft.com/office/drawing/2014/main" val="166152092"/>
                  </a:ext>
                </a:extLst>
              </a:tr>
              <a:tr h="400882">
                <a:tc>
                  <a:txBody>
                    <a:bodyPr/>
                    <a:lstStyle/>
                    <a:p>
                      <a:r>
                        <a:rPr lang="en-US" sz="1800" dirty="0"/>
                        <a:t>Finney</a:t>
                      </a:r>
                    </a:p>
                  </a:txBody>
                  <a:tcPr/>
                </a:tc>
                <a:tc>
                  <a:txBody>
                    <a:bodyPr/>
                    <a:lstStyle/>
                    <a:p>
                      <a:r>
                        <a:rPr lang="en-US" sz="1800" dirty="0"/>
                        <a:t>11</a:t>
                      </a:r>
                    </a:p>
                  </a:txBody>
                  <a:tcPr/>
                </a:tc>
                <a:extLst>
                  <a:ext uri="{0D108BD9-81ED-4DB2-BD59-A6C34878D82A}">
                    <a16:rowId xmlns:a16="http://schemas.microsoft.com/office/drawing/2014/main" val="1298106924"/>
                  </a:ext>
                </a:extLst>
              </a:tr>
            </a:tbl>
          </a:graphicData>
        </a:graphic>
      </p:graphicFrame>
    </p:spTree>
    <p:extLst>
      <p:ext uri="{BB962C8B-B14F-4D97-AF65-F5344CB8AC3E}">
        <p14:creationId xmlns:p14="http://schemas.microsoft.com/office/powerpoint/2010/main" val="2862717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7C42-9F4B-E21E-58B2-1581F3596DE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037532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2C17139A-58F0-404B-990A-B7112A090069}"/>
              </a:ext>
            </a:extLst>
          </p:cNvPr>
          <p:cNvGraphicFramePr/>
          <p:nvPr>
            <p:extLst>
              <p:ext uri="{D42A27DB-BD31-4B8C-83A1-F6EECF244321}">
                <p14:modId xmlns:p14="http://schemas.microsoft.com/office/powerpoint/2010/main" val="3758934128"/>
              </p:ext>
            </p:extLst>
          </p:nvPr>
        </p:nvGraphicFramePr>
        <p:xfrm>
          <a:off x="448910" y="739831"/>
          <a:ext cx="10873024" cy="589938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1">
            <a:extLst>
              <a:ext uri="{FF2B5EF4-FFF2-40B4-BE49-F238E27FC236}">
                <a16:creationId xmlns:a16="http://schemas.microsoft.com/office/drawing/2014/main" id="{CEA923E4-65E7-495F-8F21-112704D0E599}"/>
              </a:ext>
            </a:extLst>
          </p:cNvPr>
          <p:cNvSpPr>
            <a:spLocks noGrp="1"/>
          </p:cNvSpPr>
          <p:nvPr>
            <p:ph type="sldNum" sz="quarter" idx="12"/>
          </p:nvPr>
        </p:nvSpPr>
        <p:spPr>
          <a:xfrm>
            <a:off x="214745" y="6354618"/>
            <a:ext cx="459509" cy="267855"/>
          </a:xfrm>
        </p:spPr>
        <p:txBody>
          <a:bodyPr/>
          <a:lstStyle/>
          <a:p>
            <a:fld id="{34AC98DD-E787-4AE5-B18E-1861974C066F}" type="slidenum">
              <a:rPr lang="en-US" smtClean="0"/>
              <a:pPr/>
              <a:t>4</a:t>
            </a:fld>
            <a:endParaRPr lang="en-US" dirty="0"/>
          </a:p>
        </p:txBody>
      </p:sp>
    </p:spTree>
    <p:extLst>
      <p:ext uri="{BB962C8B-B14F-4D97-AF65-F5344CB8AC3E}">
        <p14:creationId xmlns:p14="http://schemas.microsoft.com/office/powerpoint/2010/main" val="140393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5A31C7-85E7-454B-A137-1D79076A4AED}"/>
              </a:ext>
            </a:extLst>
          </p:cNvPr>
          <p:cNvSpPr>
            <a:spLocks noGrp="1"/>
          </p:cNvSpPr>
          <p:nvPr>
            <p:ph type="sldNum" sz="quarter" idx="12"/>
          </p:nvPr>
        </p:nvSpPr>
        <p:spPr/>
        <p:txBody>
          <a:bodyPr/>
          <a:lstStyle/>
          <a:p>
            <a:fld id="{34AC98DD-E787-4AE5-B18E-1861974C066F}" type="slidenum">
              <a:rPr lang="en-US" smtClean="0"/>
              <a:pPr/>
              <a:t>5</a:t>
            </a:fld>
            <a:endParaRPr lang="en-US" dirty="0"/>
          </a:p>
        </p:txBody>
      </p:sp>
      <p:graphicFrame>
        <p:nvGraphicFramePr>
          <p:cNvPr id="4" name="Chart 3">
            <a:extLst>
              <a:ext uri="{FF2B5EF4-FFF2-40B4-BE49-F238E27FC236}">
                <a16:creationId xmlns:a16="http://schemas.microsoft.com/office/drawing/2014/main" id="{9F4B0CF9-6410-4ADA-B87F-827BEAD5F61B}"/>
              </a:ext>
            </a:extLst>
          </p:cNvPr>
          <p:cNvGraphicFramePr/>
          <p:nvPr>
            <p:extLst>
              <p:ext uri="{D42A27DB-BD31-4B8C-83A1-F6EECF244321}">
                <p14:modId xmlns:p14="http://schemas.microsoft.com/office/powerpoint/2010/main" val="2042401649"/>
              </p:ext>
            </p:extLst>
          </p:nvPr>
        </p:nvGraphicFramePr>
        <p:xfrm>
          <a:off x="420624" y="795650"/>
          <a:ext cx="11350752" cy="555896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Rounded Corners 4">
            <a:extLst>
              <a:ext uri="{FF2B5EF4-FFF2-40B4-BE49-F238E27FC236}">
                <a16:creationId xmlns:a16="http://schemas.microsoft.com/office/drawing/2014/main" id="{02664390-CACB-4A7F-B54E-7322C48F6735}"/>
              </a:ext>
            </a:extLst>
          </p:cNvPr>
          <p:cNvSpPr/>
          <p:nvPr/>
        </p:nvSpPr>
        <p:spPr>
          <a:xfrm>
            <a:off x="9331630" y="1237362"/>
            <a:ext cx="2190154" cy="544985"/>
          </a:xfrm>
          <a:prstGeom prst="roundRect">
            <a:avLst/>
          </a:prstGeom>
          <a:solidFill>
            <a:schemeClr val="tx2">
              <a:lumMod val="20000"/>
              <a:lumOff val="80000"/>
            </a:schemeClr>
          </a:solidFill>
          <a:ln>
            <a:no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dirty="0">
                <a:sym typeface="Wingdings" panose="05000000000000000000" pitchFamily="2" charset="2"/>
              </a:rPr>
              <a:t>42</a:t>
            </a:r>
            <a:r>
              <a:rPr lang="en-US" sz="2000" dirty="0"/>
              <a:t>% Since 2018</a:t>
            </a:r>
          </a:p>
        </p:txBody>
      </p:sp>
    </p:spTree>
    <p:extLst>
      <p:ext uri="{BB962C8B-B14F-4D97-AF65-F5344CB8AC3E}">
        <p14:creationId xmlns:p14="http://schemas.microsoft.com/office/powerpoint/2010/main" val="25404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7BC3-F8AA-F060-83D0-44BF0066A297}"/>
              </a:ext>
            </a:extLst>
          </p:cNvPr>
          <p:cNvSpPr>
            <a:spLocks noGrp="1"/>
          </p:cNvSpPr>
          <p:nvPr>
            <p:ph type="title"/>
          </p:nvPr>
        </p:nvSpPr>
        <p:spPr/>
        <p:txBody>
          <a:bodyPr>
            <a:noAutofit/>
          </a:bodyPr>
          <a:lstStyle/>
          <a:p>
            <a:pPr algn="ctr"/>
            <a:r>
              <a:rPr lang="en-US" sz="3200" kern="1200" dirty="0">
                <a:solidFill>
                  <a:schemeClr val="tx1"/>
                </a:solidFill>
                <a:latin typeface="+mj-lt"/>
                <a:ea typeface="+mj-ea"/>
                <a:cs typeface="+mj-cs"/>
              </a:rPr>
              <a:t>DECREASED RATE OF ENTRY INTO FOSTER CARE</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MARCH 2024 FEDERAL DATA PROFILE</a:t>
            </a:r>
            <a:endParaRPr lang="en-US" sz="3200" dirty="0"/>
          </a:p>
        </p:txBody>
      </p:sp>
      <p:sp>
        <p:nvSpPr>
          <p:cNvPr id="3" name="Slide Number Placeholder 2">
            <a:extLst>
              <a:ext uri="{FF2B5EF4-FFF2-40B4-BE49-F238E27FC236}">
                <a16:creationId xmlns:a16="http://schemas.microsoft.com/office/drawing/2014/main" id="{01A3D147-E8C2-795B-F0A5-1F6A13591B25}"/>
              </a:ext>
            </a:extLst>
          </p:cNvPr>
          <p:cNvSpPr>
            <a:spLocks noGrp="1"/>
          </p:cNvSpPr>
          <p:nvPr>
            <p:ph type="sldNum" sz="quarter" idx="12"/>
          </p:nvPr>
        </p:nvSpPr>
        <p:spPr/>
        <p:txBody>
          <a:bodyPr/>
          <a:lstStyle/>
          <a:p>
            <a:fld id="{FBBAA8E0-8B8B-41A8-81B0-B768A1E1C974}" type="slidenum">
              <a:rPr lang="en-US" smtClean="0"/>
              <a:pPr/>
              <a:t>6</a:t>
            </a:fld>
            <a:endParaRPr lang="en-US" dirty="0"/>
          </a:p>
        </p:txBody>
      </p:sp>
      <p:graphicFrame>
        <p:nvGraphicFramePr>
          <p:cNvPr id="4" name="Table 3">
            <a:extLst>
              <a:ext uri="{FF2B5EF4-FFF2-40B4-BE49-F238E27FC236}">
                <a16:creationId xmlns:a16="http://schemas.microsoft.com/office/drawing/2014/main" id="{4D9E836F-6073-8B4C-6AF2-71B63FE7C37A}"/>
              </a:ext>
            </a:extLst>
          </p:cNvPr>
          <p:cNvGraphicFramePr>
            <a:graphicFrameLocks noGrp="1"/>
          </p:cNvGraphicFramePr>
          <p:nvPr>
            <p:extLst>
              <p:ext uri="{D42A27DB-BD31-4B8C-83A1-F6EECF244321}">
                <p14:modId xmlns:p14="http://schemas.microsoft.com/office/powerpoint/2010/main" val="2417537538"/>
              </p:ext>
            </p:extLst>
          </p:nvPr>
        </p:nvGraphicFramePr>
        <p:xfrm>
          <a:off x="835154" y="1756881"/>
          <a:ext cx="10515600" cy="4384910"/>
        </p:xfrm>
        <a:graphic>
          <a:graphicData uri="http://schemas.openxmlformats.org/drawingml/2006/table">
            <a:tbl>
              <a:tblPr>
                <a:tableStyleId>{5C22544A-7EE6-4342-B048-85BDC9FD1C3A}</a:tableStyleId>
              </a:tblPr>
              <a:tblGrid>
                <a:gridCol w="2057535">
                  <a:extLst>
                    <a:ext uri="{9D8B030D-6E8A-4147-A177-3AD203B41FA5}">
                      <a16:colId xmlns:a16="http://schemas.microsoft.com/office/drawing/2014/main" val="2068616446"/>
                    </a:ext>
                  </a:extLst>
                </a:gridCol>
                <a:gridCol w="1691613">
                  <a:extLst>
                    <a:ext uri="{9D8B030D-6E8A-4147-A177-3AD203B41FA5}">
                      <a16:colId xmlns:a16="http://schemas.microsoft.com/office/drawing/2014/main" val="368789368"/>
                    </a:ext>
                  </a:extLst>
                </a:gridCol>
                <a:gridCol w="1691613">
                  <a:extLst>
                    <a:ext uri="{9D8B030D-6E8A-4147-A177-3AD203B41FA5}">
                      <a16:colId xmlns:a16="http://schemas.microsoft.com/office/drawing/2014/main" val="624580378"/>
                    </a:ext>
                  </a:extLst>
                </a:gridCol>
                <a:gridCol w="1691613">
                  <a:extLst>
                    <a:ext uri="{9D8B030D-6E8A-4147-A177-3AD203B41FA5}">
                      <a16:colId xmlns:a16="http://schemas.microsoft.com/office/drawing/2014/main" val="3121119305"/>
                    </a:ext>
                  </a:extLst>
                </a:gridCol>
                <a:gridCol w="1691613">
                  <a:extLst>
                    <a:ext uri="{9D8B030D-6E8A-4147-A177-3AD203B41FA5}">
                      <a16:colId xmlns:a16="http://schemas.microsoft.com/office/drawing/2014/main" val="1830218832"/>
                    </a:ext>
                  </a:extLst>
                </a:gridCol>
                <a:gridCol w="1691613">
                  <a:extLst>
                    <a:ext uri="{9D8B030D-6E8A-4147-A177-3AD203B41FA5}">
                      <a16:colId xmlns:a16="http://schemas.microsoft.com/office/drawing/2014/main" val="641671588"/>
                    </a:ext>
                  </a:extLst>
                </a:gridCol>
              </a:tblGrid>
              <a:tr h="1972919">
                <a:tc gridSpan="6">
                  <a:txBody>
                    <a:bodyPr/>
                    <a:lstStyle/>
                    <a:p>
                      <a:pPr algn="ctr" fontAlgn="b"/>
                      <a:r>
                        <a:rPr lang="en-US" sz="3100" u="none" strike="noStrike" dirty="0">
                          <a:effectLst/>
                        </a:rPr>
                        <a:t>Across years: </a:t>
                      </a:r>
                    </a:p>
                    <a:p>
                      <a:pPr algn="ctr" fontAlgn="b"/>
                      <a:r>
                        <a:rPr lang="en-US" sz="3100" u="none" strike="noStrike" dirty="0">
                          <a:effectLst/>
                        </a:rPr>
                        <a:t>Rate of Removal of Children into Foster Care </a:t>
                      </a:r>
                    </a:p>
                    <a:p>
                      <a:pPr algn="ctr" fontAlgn="b"/>
                      <a:r>
                        <a:rPr lang="en-US" sz="3100" u="none" strike="noStrike" dirty="0">
                          <a:effectLst/>
                        </a:rPr>
                        <a:t>per 1,000 Child Population </a:t>
                      </a:r>
                      <a:endParaRPr lang="en-US" sz="3100" b="0" i="0" u="none" strike="noStrike" dirty="0">
                        <a:solidFill>
                          <a:srgbClr val="000000"/>
                        </a:solidFill>
                        <a:effectLst/>
                        <a:latin typeface="Calibri" panose="020F0502020204030204" pitchFamily="34" charset="0"/>
                      </a:endParaRPr>
                    </a:p>
                  </a:txBody>
                  <a:tcPr marL="17635" marR="17635" marT="1763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3010360"/>
                  </a:ext>
                </a:extLst>
              </a:tr>
              <a:tr h="803997">
                <a:tc>
                  <a:txBody>
                    <a:bodyPr/>
                    <a:lstStyle/>
                    <a:p>
                      <a:pPr algn="l" fontAlgn="b"/>
                      <a:r>
                        <a:rPr lang="en-US" sz="3100" u="none" strike="noStrike" dirty="0">
                          <a:effectLst/>
                        </a:rPr>
                        <a:t> </a:t>
                      </a:r>
                      <a:endParaRPr lang="en-US" sz="3100" b="0" i="0" u="none" strike="noStrike" dirty="0">
                        <a:solidFill>
                          <a:srgbClr val="000000"/>
                        </a:solidFill>
                        <a:effectLst/>
                        <a:latin typeface="Calibri" panose="020F0502020204030204" pitchFamily="34" charset="0"/>
                      </a:endParaRPr>
                    </a:p>
                  </a:txBody>
                  <a:tcPr marL="17635" marR="17635" marT="17635" marB="0" anchor="b"/>
                </a:tc>
                <a:tc>
                  <a:txBody>
                    <a:bodyPr/>
                    <a:lstStyle/>
                    <a:p>
                      <a:pPr algn="ctr" fontAlgn="b"/>
                      <a:r>
                        <a:rPr lang="en-US" sz="3100" u="none" strike="noStrike" dirty="0">
                          <a:effectLst/>
                        </a:rPr>
                        <a:t>FFY19</a:t>
                      </a:r>
                      <a:endParaRPr lang="en-US" sz="3100" b="0" i="0" u="none" strike="noStrike" dirty="0">
                        <a:solidFill>
                          <a:srgbClr val="000000"/>
                        </a:solidFill>
                        <a:effectLst/>
                        <a:latin typeface="Calibri" panose="020F0502020204030204" pitchFamily="34" charset="0"/>
                      </a:endParaRPr>
                    </a:p>
                  </a:txBody>
                  <a:tcPr marL="17635" marR="17635" marT="17635" marB="0" anchor="b"/>
                </a:tc>
                <a:tc>
                  <a:txBody>
                    <a:bodyPr/>
                    <a:lstStyle/>
                    <a:p>
                      <a:pPr algn="ctr" fontAlgn="b"/>
                      <a:r>
                        <a:rPr lang="en-US" sz="3100" u="none" strike="noStrike" dirty="0">
                          <a:effectLst/>
                        </a:rPr>
                        <a:t>FFY20</a:t>
                      </a:r>
                      <a:endParaRPr lang="en-US" sz="3100" b="0" i="0" u="none" strike="noStrike" dirty="0">
                        <a:solidFill>
                          <a:srgbClr val="000000"/>
                        </a:solidFill>
                        <a:effectLst/>
                        <a:latin typeface="Calibri" panose="020F0502020204030204" pitchFamily="34" charset="0"/>
                      </a:endParaRPr>
                    </a:p>
                  </a:txBody>
                  <a:tcPr marL="17635" marR="17635" marT="17635" marB="0" anchor="b"/>
                </a:tc>
                <a:tc>
                  <a:txBody>
                    <a:bodyPr/>
                    <a:lstStyle/>
                    <a:p>
                      <a:pPr algn="ctr" fontAlgn="b"/>
                      <a:r>
                        <a:rPr lang="en-US" sz="3100" u="none" strike="noStrike" dirty="0">
                          <a:effectLst/>
                        </a:rPr>
                        <a:t>FFY21</a:t>
                      </a:r>
                      <a:endParaRPr lang="en-US" sz="3100" b="0" i="0" u="none" strike="noStrike" dirty="0">
                        <a:solidFill>
                          <a:srgbClr val="000000"/>
                        </a:solidFill>
                        <a:effectLst/>
                        <a:latin typeface="Calibri" panose="020F0502020204030204" pitchFamily="34" charset="0"/>
                      </a:endParaRPr>
                    </a:p>
                  </a:txBody>
                  <a:tcPr marL="17635" marR="17635" marT="17635" marB="0" anchor="b"/>
                </a:tc>
                <a:tc>
                  <a:txBody>
                    <a:bodyPr/>
                    <a:lstStyle/>
                    <a:p>
                      <a:pPr algn="ctr" fontAlgn="b"/>
                      <a:r>
                        <a:rPr lang="en-US" sz="3100" u="none" strike="noStrike" dirty="0">
                          <a:effectLst/>
                        </a:rPr>
                        <a:t>FFY22</a:t>
                      </a:r>
                      <a:endParaRPr lang="en-US" sz="3100" b="0" i="0" u="none" strike="noStrike" dirty="0">
                        <a:solidFill>
                          <a:srgbClr val="000000"/>
                        </a:solidFill>
                        <a:effectLst/>
                        <a:latin typeface="Calibri" panose="020F0502020204030204" pitchFamily="34" charset="0"/>
                      </a:endParaRPr>
                    </a:p>
                  </a:txBody>
                  <a:tcPr marL="17635" marR="17635" marT="17635" marB="0" anchor="b"/>
                </a:tc>
                <a:tc>
                  <a:txBody>
                    <a:bodyPr/>
                    <a:lstStyle/>
                    <a:p>
                      <a:pPr algn="ctr" fontAlgn="b"/>
                      <a:r>
                        <a:rPr lang="en-US" sz="3100" u="none" strike="noStrike" dirty="0">
                          <a:effectLst/>
                        </a:rPr>
                        <a:t>FFY23</a:t>
                      </a:r>
                      <a:endParaRPr lang="en-US" sz="3100" b="0" i="0" u="none" strike="noStrike" dirty="0">
                        <a:solidFill>
                          <a:srgbClr val="000000"/>
                        </a:solidFill>
                        <a:effectLst/>
                        <a:latin typeface="Calibri" panose="020F0502020204030204" pitchFamily="34" charset="0"/>
                      </a:endParaRPr>
                    </a:p>
                  </a:txBody>
                  <a:tcPr marL="17635" marR="17635" marT="17635" marB="0" anchor="b"/>
                </a:tc>
                <a:extLst>
                  <a:ext uri="{0D108BD9-81ED-4DB2-BD59-A6C34878D82A}">
                    <a16:rowId xmlns:a16="http://schemas.microsoft.com/office/drawing/2014/main" val="826101257"/>
                  </a:ext>
                </a:extLst>
              </a:tr>
              <a:tr h="803997">
                <a:tc>
                  <a:txBody>
                    <a:bodyPr/>
                    <a:lstStyle/>
                    <a:p>
                      <a:pPr algn="l" fontAlgn="b"/>
                      <a:r>
                        <a:rPr lang="en-US" sz="3100" u="none" strike="noStrike" dirty="0">
                          <a:effectLst/>
                        </a:rPr>
                        <a:t>National </a:t>
                      </a:r>
                      <a:endParaRPr lang="en-US" sz="3100" b="0" i="0" u="none" strike="noStrike" dirty="0">
                        <a:solidFill>
                          <a:srgbClr val="000000"/>
                        </a:solidFill>
                        <a:effectLst/>
                        <a:latin typeface="Calibri" panose="020F0502020204030204" pitchFamily="34" charset="0"/>
                      </a:endParaRPr>
                    </a:p>
                  </a:txBody>
                  <a:tcPr marL="17635" marR="17635" marT="17635" marB="0" anchor="b"/>
                </a:tc>
                <a:tc>
                  <a:txBody>
                    <a:bodyPr/>
                    <a:lstStyle/>
                    <a:p>
                      <a:pPr algn="ctr" fontAlgn="b"/>
                      <a:r>
                        <a:rPr lang="en-US" sz="3100" u="none" strike="noStrike" dirty="0">
                          <a:effectLst/>
                        </a:rPr>
                        <a:t>3.14</a:t>
                      </a:r>
                      <a:endParaRPr lang="en-US" sz="3100" b="0" i="0" u="none" strike="noStrike" dirty="0">
                        <a:solidFill>
                          <a:srgbClr val="000000"/>
                        </a:solidFill>
                        <a:effectLst/>
                        <a:latin typeface="Calibri" panose="020F0502020204030204" pitchFamily="34" charset="0"/>
                      </a:endParaRPr>
                    </a:p>
                  </a:txBody>
                  <a:tcPr marL="17635" marR="17635" marT="17635" marB="0" anchor="b"/>
                </a:tc>
                <a:tc>
                  <a:txBody>
                    <a:bodyPr/>
                    <a:lstStyle/>
                    <a:p>
                      <a:pPr algn="ctr" fontAlgn="b"/>
                      <a:r>
                        <a:rPr lang="en-US" sz="3100" u="none" strike="noStrike" dirty="0">
                          <a:effectLst/>
                        </a:rPr>
                        <a:t>2.69</a:t>
                      </a:r>
                      <a:endParaRPr lang="en-US" sz="3100" b="0" i="0" u="none" strike="noStrike" dirty="0">
                        <a:solidFill>
                          <a:srgbClr val="000000"/>
                        </a:solidFill>
                        <a:effectLst/>
                        <a:latin typeface="Calibri" panose="020F0502020204030204" pitchFamily="34" charset="0"/>
                      </a:endParaRPr>
                    </a:p>
                  </a:txBody>
                  <a:tcPr marL="17635" marR="17635" marT="17635" marB="0" anchor="b"/>
                </a:tc>
                <a:tc>
                  <a:txBody>
                    <a:bodyPr/>
                    <a:lstStyle/>
                    <a:p>
                      <a:pPr algn="ctr" fontAlgn="b"/>
                      <a:r>
                        <a:rPr lang="en-US" sz="3100" u="none" strike="noStrike" dirty="0">
                          <a:effectLst/>
                        </a:rPr>
                        <a:t>2.56</a:t>
                      </a:r>
                      <a:endParaRPr lang="en-US" sz="3100" b="0" i="0" u="none" strike="noStrike" dirty="0">
                        <a:solidFill>
                          <a:srgbClr val="000000"/>
                        </a:solidFill>
                        <a:effectLst/>
                        <a:latin typeface="Calibri" panose="020F0502020204030204" pitchFamily="34" charset="0"/>
                      </a:endParaRPr>
                    </a:p>
                  </a:txBody>
                  <a:tcPr marL="17635" marR="17635" marT="17635" marB="0" anchor="b"/>
                </a:tc>
                <a:tc>
                  <a:txBody>
                    <a:bodyPr/>
                    <a:lstStyle/>
                    <a:p>
                      <a:pPr algn="ctr" fontAlgn="b"/>
                      <a:r>
                        <a:rPr lang="en-US" sz="3100" u="none" strike="noStrike" dirty="0">
                          <a:effectLst/>
                        </a:rPr>
                        <a:t>2.34</a:t>
                      </a:r>
                      <a:endParaRPr lang="en-US" sz="3100" b="0" i="0" u="none" strike="noStrike" dirty="0">
                        <a:solidFill>
                          <a:srgbClr val="000000"/>
                        </a:solidFill>
                        <a:effectLst/>
                        <a:latin typeface="Calibri" panose="020F0502020204030204" pitchFamily="34" charset="0"/>
                      </a:endParaRPr>
                    </a:p>
                  </a:txBody>
                  <a:tcPr marL="17635" marR="17635" marT="17635" marB="0" anchor="b"/>
                </a:tc>
                <a:tc>
                  <a:txBody>
                    <a:bodyPr/>
                    <a:lstStyle/>
                    <a:p>
                      <a:pPr algn="ctr" fontAlgn="b"/>
                      <a:r>
                        <a:rPr lang="en-US" sz="3100" u="none" strike="noStrike" dirty="0">
                          <a:effectLst/>
                        </a:rPr>
                        <a:t>2.22</a:t>
                      </a:r>
                      <a:endParaRPr lang="en-US" sz="3100" b="0" i="0" u="none" strike="noStrike" dirty="0">
                        <a:solidFill>
                          <a:srgbClr val="000000"/>
                        </a:solidFill>
                        <a:effectLst/>
                        <a:latin typeface="Calibri" panose="020F0502020204030204" pitchFamily="34" charset="0"/>
                      </a:endParaRPr>
                    </a:p>
                  </a:txBody>
                  <a:tcPr marL="17635" marR="17635" marT="17635" marB="0" anchor="b"/>
                </a:tc>
                <a:extLst>
                  <a:ext uri="{0D108BD9-81ED-4DB2-BD59-A6C34878D82A}">
                    <a16:rowId xmlns:a16="http://schemas.microsoft.com/office/drawing/2014/main" val="96622719"/>
                  </a:ext>
                </a:extLst>
              </a:tr>
              <a:tr h="803997">
                <a:tc>
                  <a:txBody>
                    <a:bodyPr/>
                    <a:lstStyle/>
                    <a:p>
                      <a:pPr algn="l" fontAlgn="b"/>
                      <a:r>
                        <a:rPr lang="en-US" sz="3100" u="none" strike="noStrike" dirty="0">
                          <a:effectLst/>
                        </a:rPr>
                        <a:t>Kansas</a:t>
                      </a:r>
                      <a:endParaRPr lang="en-US" sz="3100" b="0" i="0" u="none" strike="noStrike" dirty="0">
                        <a:solidFill>
                          <a:srgbClr val="000000"/>
                        </a:solidFill>
                        <a:effectLst/>
                        <a:latin typeface="Calibri" panose="020F0502020204030204" pitchFamily="34" charset="0"/>
                      </a:endParaRPr>
                    </a:p>
                  </a:txBody>
                  <a:tcPr marL="17635" marR="17635" marT="17635" marB="0" anchor="b"/>
                </a:tc>
                <a:tc>
                  <a:txBody>
                    <a:bodyPr/>
                    <a:lstStyle/>
                    <a:p>
                      <a:pPr algn="ctr" fontAlgn="b"/>
                      <a:r>
                        <a:rPr lang="en-US" sz="3100" u="none" strike="noStrike" dirty="0">
                          <a:effectLst/>
                        </a:rPr>
                        <a:t>5.70</a:t>
                      </a:r>
                      <a:endParaRPr lang="en-US" sz="3100" b="0" i="0" u="none" strike="noStrike" dirty="0">
                        <a:solidFill>
                          <a:srgbClr val="000000"/>
                        </a:solidFill>
                        <a:effectLst/>
                        <a:latin typeface="Calibri" panose="020F0502020204030204" pitchFamily="34" charset="0"/>
                      </a:endParaRPr>
                    </a:p>
                  </a:txBody>
                  <a:tcPr marL="17635" marR="17635" marT="17635" marB="0" anchor="b"/>
                </a:tc>
                <a:tc>
                  <a:txBody>
                    <a:bodyPr/>
                    <a:lstStyle/>
                    <a:p>
                      <a:pPr algn="ctr" fontAlgn="b"/>
                      <a:r>
                        <a:rPr lang="en-US" sz="3100" u="none" strike="noStrike" dirty="0">
                          <a:effectLst/>
                        </a:rPr>
                        <a:t>4.19</a:t>
                      </a:r>
                      <a:endParaRPr lang="en-US" sz="3100" b="0" i="0" u="none" strike="noStrike" dirty="0">
                        <a:solidFill>
                          <a:srgbClr val="000000"/>
                        </a:solidFill>
                        <a:effectLst/>
                        <a:latin typeface="Calibri" panose="020F0502020204030204" pitchFamily="34" charset="0"/>
                      </a:endParaRPr>
                    </a:p>
                  </a:txBody>
                  <a:tcPr marL="17635" marR="17635" marT="17635" marB="0" anchor="b"/>
                </a:tc>
                <a:tc>
                  <a:txBody>
                    <a:bodyPr/>
                    <a:lstStyle/>
                    <a:p>
                      <a:pPr algn="ctr" fontAlgn="b"/>
                      <a:r>
                        <a:rPr lang="en-US" sz="3100" u="none" strike="noStrike" dirty="0">
                          <a:effectLst/>
                        </a:rPr>
                        <a:t>4.42</a:t>
                      </a:r>
                      <a:endParaRPr lang="en-US" sz="3100" b="0" i="0" u="none" strike="noStrike" dirty="0">
                        <a:solidFill>
                          <a:srgbClr val="000000"/>
                        </a:solidFill>
                        <a:effectLst/>
                        <a:latin typeface="Calibri" panose="020F0502020204030204" pitchFamily="34" charset="0"/>
                      </a:endParaRPr>
                    </a:p>
                  </a:txBody>
                  <a:tcPr marL="17635" marR="17635" marT="17635" marB="0" anchor="b"/>
                </a:tc>
                <a:tc>
                  <a:txBody>
                    <a:bodyPr/>
                    <a:lstStyle/>
                    <a:p>
                      <a:pPr algn="ctr" fontAlgn="b"/>
                      <a:r>
                        <a:rPr lang="en-US" sz="3100" u="none" strike="noStrike" dirty="0">
                          <a:effectLst/>
                        </a:rPr>
                        <a:t>4.40</a:t>
                      </a:r>
                      <a:endParaRPr lang="en-US" sz="3100" b="0" i="0" u="none" strike="noStrike" dirty="0">
                        <a:solidFill>
                          <a:srgbClr val="000000"/>
                        </a:solidFill>
                        <a:effectLst/>
                        <a:latin typeface="Calibri" panose="020F0502020204030204" pitchFamily="34" charset="0"/>
                      </a:endParaRPr>
                    </a:p>
                  </a:txBody>
                  <a:tcPr marL="17635" marR="17635" marT="17635" marB="0" anchor="b"/>
                </a:tc>
                <a:tc>
                  <a:txBody>
                    <a:bodyPr/>
                    <a:lstStyle/>
                    <a:p>
                      <a:pPr algn="ctr" fontAlgn="b"/>
                      <a:r>
                        <a:rPr lang="en-US" sz="3100" u="none" strike="noStrike" dirty="0">
                          <a:effectLst/>
                        </a:rPr>
                        <a:t>3.84</a:t>
                      </a:r>
                      <a:endParaRPr lang="en-US" sz="3100" b="0" i="0" u="none" strike="noStrike" dirty="0">
                        <a:solidFill>
                          <a:srgbClr val="000000"/>
                        </a:solidFill>
                        <a:effectLst/>
                        <a:latin typeface="Calibri" panose="020F0502020204030204" pitchFamily="34" charset="0"/>
                      </a:endParaRPr>
                    </a:p>
                  </a:txBody>
                  <a:tcPr marL="17635" marR="17635" marT="17635" marB="0" anchor="b"/>
                </a:tc>
                <a:extLst>
                  <a:ext uri="{0D108BD9-81ED-4DB2-BD59-A6C34878D82A}">
                    <a16:rowId xmlns:a16="http://schemas.microsoft.com/office/drawing/2014/main" val="776527866"/>
                  </a:ext>
                </a:extLst>
              </a:tr>
            </a:tbl>
          </a:graphicData>
        </a:graphic>
      </p:graphicFrame>
    </p:spTree>
    <p:extLst>
      <p:ext uri="{BB962C8B-B14F-4D97-AF65-F5344CB8AC3E}">
        <p14:creationId xmlns:p14="http://schemas.microsoft.com/office/powerpoint/2010/main" val="56416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075B-06F5-64DE-086B-585DAAF5547F}"/>
              </a:ext>
            </a:extLst>
          </p:cNvPr>
          <p:cNvSpPr>
            <a:spLocks noGrp="1"/>
          </p:cNvSpPr>
          <p:nvPr>
            <p:ph type="title"/>
          </p:nvPr>
        </p:nvSpPr>
        <p:spPr/>
        <p:txBody>
          <a:bodyPr>
            <a:noAutofit/>
          </a:bodyPr>
          <a:lstStyle/>
          <a:p>
            <a:pPr algn="ctr"/>
            <a:r>
              <a:rPr lang="en-US" sz="3200" kern="1200" dirty="0">
                <a:solidFill>
                  <a:schemeClr val="tx1"/>
                </a:solidFill>
                <a:latin typeface="+mj-lt"/>
                <a:ea typeface="+mj-ea"/>
                <a:cs typeface="+mj-cs"/>
              </a:rPr>
              <a:t>DECREASED RATE OF ENTRY INTO FOSTER CARE</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MARCH 2024 FEDERAL DATA PROFILE</a:t>
            </a:r>
            <a:endParaRPr lang="en-US" sz="3200" dirty="0"/>
          </a:p>
        </p:txBody>
      </p:sp>
      <p:sp>
        <p:nvSpPr>
          <p:cNvPr id="3" name="Slide Number Placeholder 2">
            <a:extLst>
              <a:ext uri="{FF2B5EF4-FFF2-40B4-BE49-F238E27FC236}">
                <a16:creationId xmlns:a16="http://schemas.microsoft.com/office/drawing/2014/main" id="{EEAE2CD7-9496-F9BA-509D-6F9BC39659BA}"/>
              </a:ext>
            </a:extLst>
          </p:cNvPr>
          <p:cNvSpPr>
            <a:spLocks noGrp="1"/>
          </p:cNvSpPr>
          <p:nvPr>
            <p:ph type="sldNum" sz="quarter" idx="12"/>
          </p:nvPr>
        </p:nvSpPr>
        <p:spPr/>
        <p:txBody>
          <a:bodyPr/>
          <a:lstStyle/>
          <a:p>
            <a:fld id="{FBBAA8E0-8B8B-41A8-81B0-B768A1E1C974}" type="slidenum">
              <a:rPr lang="en-US" smtClean="0"/>
              <a:pPr/>
              <a:t>7</a:t>
            </a:fld>
            <a:endParaRPr lang="en-US" dirty="0"/>
          </a:p>
        </p:txBody>
      </p:sp>
      <p:sp>
        <p:nvSpPr>
          <p:cNvPr id="5" name="TextBox 4">
            <a:extLst>
              <a:ext uri="{FF2B5EF4-FFF2-40B4-BE49-F238E27FC236}">
                <a16:creationId xmlns:a16="http://schemas.microsoft.com/office/drawing/2014/main" id="{71A0EFB0-F4C1-74A0-83F1-56C2A5582403}"/>
              </a:ext>
            </a:extLst>
          </p:cNvPr>
          <p:cNvSpPr txBox="1"/>
          <p:nvPr/>
        </p:nvSpPr>
        <p:spPr>
          <a:xfrm>
            <a:off x="674254" y="1406929"/>
            <a:ext cx="9384146" cy="590931"/>
          </a:xfrm>
          <a:prstGeom prst="rect">
            <a:avLst/>
          </a:prstGeom>
          <a:noFill/>
        </p:spPr>
        <p:txBody>
          <a:bodyPr wrap="square">
            <a:spAutoFit/>
          </a:bodyPr>
          <a:lstStyle/>
          <a:p>
            <a:pPr marL="457200" marR="0" indent="-228600">
              <a:lnSpc>
                <a:spcPct val="90000"/>
              </a:lnSpc>
              <a:spcBef>
                <a:spcPts val="0"/>
              </a:spcBef>
              <a:spcAft>
                <a:spcPts val="600"/>
              </a:spcAft>
              <a:buFont typeface="Arial" panose="020B0604020202020204" pitchFamily="34" charset="0"/>
              <a:buChar char="•"/>
            </a:pPr>
            <a:r>
              <a:rPr lang="en-US" sz="1800" i="1" dirty="0"/>
              <a:t>For FFY 23 that ended September 2023, </a:t>
            </a:r>
            <a:r>
              <a:rPr lang="en-US" sz="1800" i="1" dirty="0">
                <a:effectLst/>
              </a:rPr>
              <a:t>Kansas ranks 42 of 52 jurisdiction for the rate of entry into care, improved from the prior fiscal year.  </a:t>
            </a:r>
          </a:p>
        </p:txBody>
      </p:sp>
      <p:graphicFrame>
        <p:nvGraphicFramePr>
          <p:cNvPr id="6" name="Table 5">
            <a:extLst>
              <a:ext uri="{FF2B5EF4-FFF2-40B4-BE49-F238E27FC236}">
                <a16:creationId xmlns:a16="http://schemas.microsoft.com/office/drawing/2014/main" id="{1B3DE96F-C0FA-CB29-406C-57C8AE771385}"/>
              </a:ext>
            </a:extLst>
          </p:cNvPr>
          <p:cNvGraphicFramePr>
            <a:graphicFrameLocks noGrp="1"/>
          </p:cNvGraphicFramePr>
          <p:nvPr>
            <p:extLst>
              <p:ext uri="{D42A27DB-BD31-4B8C-83A1-F6EECF244321}">
                <p14:modId xmlns:p14="http://schemas.microsoft.com/office/powerpoint/2010/main" val="339118969"/>
              </p:ext>
            </p:extLst>
          </p:nvPr>
        </p:nvGraphicFramePr>
        <p:xfrm>
          <a:off x="1614564" y="2226539"/>
          <a:ext cx="8569504" cy="3899400"/>
        </p:xfrm>
        <a:graphic>
          <a:graphicData uri="http://schemas.openxmlformats.org/drawingml/2006/table">
            <a:tbl>
              <a:tblPr>
                <a:tableStyleId>{5C22544A-7EE6-4342-B048-85BDC9FD1C3A}</a:tableStyleId>
              </a:tblPr>
              <a:tblGrid>
                <a:gridCol w="1012124">
                  <a:extLst>
                    <a:ext uri="{9D8B030D-6E8A-4147-A177-3AD203B41FA5}">
                      <a16:colId xmlns:a16="http://schemas.microsoft.com/office/drawing/2014/main" val="330954420"/>
                    </a:ext>
                  </a:extLst>
                </a:gridCol>
                <a:gridCol w="2089525">
                  <a:extLst>
                    <a:ext uri="{9D8B030D-6E8A-4147-A177-3AD203B41FA5}">
                      <a16:colId xmlns:a16="http://schemas.microsoft.com/office/drawing/2014/main" val="3265706224"/>
                    </a:ext>
                  </a:extLst>
                </a:gridCol>
                <a:gridCol w="1903016">
                  <a:extLst>
                    <a:ext uri="{9D8B030D-6E8A-4147-A177-3AD203B41FA5}">
                      <a16:colId xmlns:a16="http://schemas.microsoft.com/office/drawing/2014/main" val="3709961068"/>
                    </a:ext>
                  </a:extLst>
                </a:gridCol>
                <a:gridCol w="1903016">
                  <a:extLst>
                    <a:ext uri="{9D8B030D-6E8A-4147-A177-3AD203B41FA5}">
                      <a16:colId xmlns:a16="http://schemas.microsoft.com/office/drawing/2014/main" val="2123351114"/>
                    </a:ext>
                  </a:extLst>
                </a:gridCol>
                <a:gridCol w="1661823">
                  <a:extLst>
                    <a:ext uri="{9D8B030D-6E8A-4147-A177-3AD203B41FA5}">
                      <a16:colId xmlns:a16="http://schemas.microsoft.com/office/drawing/2014/main" val="2611395003"/>
                    </a:ext>
                  </a:extLst>
                </a:gridCol>
              </a:tblGrid>
              <a:tr h="324950">
                <a:tc>
                  <a:txBody>
                    <a:bodyPr/>
                    <a:lstStyle/>
                    <a:p>
                      <a:pPr algn="l" fontAlgn="b"/>
                      <a:endParaRPr lang="en-US" sz="1700" b="0" i="0" u="none" strike="noStrike" dirty="0">
                        <a:solidFill>
                          <a:srgbClr val="000000"/>
                        </a:solidFill>
                        <a:effectLst/>
                        <a:latin typeface="Calibri" panose="020F0502020204030204" pitchFamily="34" charset="0"/>
                      </a:endParaRPr>
                    </a:p>
                  </a:txBody>
                  <a:tcPr marL="9799" marR="9799" marT="9799" marB="0" anchor="b"/>
                </a:tc>
                <a:tc gridSpan="4">
                  <a:txBody>
                    <a:bodyPr/>
                    <a:lstStyle/>
                    <a:p>
                      <a:pPr algn="l" fontAlgn="b"/>
                      <a:r>
                        <a:rPr lang="en-US" sz="1700" u="none" strike="noStrike" dirty="0">
                          <a:effectLst/>
                        </a:rPr>
                        <a:t>Highest Rank of Removal Rate per 1,000 child population </a:t>
                      </a:r>
                      <a:endParaRPr lang="en-US" sz="1700" b="0" i="0" u="none" strike="noStrike" dirty="0">
                        <a:solidFill>
                          <a:srgbClr val="000000"/>
                        </a:solidFill>
                        <a:effectLst/>
                        <a:latin typeface="Calibri" panose="020F0502020204030204" pitchFamily="34" charset="0"/>
                      </a:endParaRPr>
                    </a:p>
                  </a:txBody>
                  <a:tcPr marL="9799" marR="9799" marT="9799"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8421253"/>
                  </a:ext>
                </a:extLst>
              </a:tr>
              <a:tr h="324950">
                <a:tc>
                  <a:txBody>
                    <a:bodyPr/>
                    <a:lstStyle/>
                    <a:p>
                      <a:pPr algn="l" fontAlgn="b"/>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FFY22</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entry rate </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FFY23</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entry rate </a:t>
                      </a:r>
                      <a:endParaRPr lang="en-US" sz="1700" b="0" i="0" u="none" strike="noStrike" dirty="0">
                        <a:solidFill>
                          <a:srgbClr val="000000"/>
                        </a:solidFill>
                        <a:effectLst/>
                        <a:latin typeface="Calibri" panose="020F0502020204030204" pitchFamily="34" charset="0"/>
                      </a:endParaRPr>
                    </a:p>
                  </a:txBody>
                  <a:tcPr marL="9799" marR="9799" marT="9799" marB="0" anchor="b"/>
                </a:tc>
                <a:extLst>
                  <a:ext uri="{0D108BD9-81ED-4DB2-BD59-A6C34878D82A}">
                    <a16:rowId xmlns:a16="http://schemas.microsoft.com/office/drawing/2014/main" val="3382706087"/>
                  </a:ext>
                </a:extLst>
              </a:tr>
              <a:tr h="324950">
                <a:tc>
                  <a:txBody>
                    <a:bodyPr/>
                    <a:lstStyle/>
                    <a:p>
                      <a:pPr algn="r" fontAlgn="b"/>
                      <a:r>
                        <a:rPr lang="en-US" sz="1700" u="none" strike="noStrike" dirty="0">
                          <a:effectLst/>
                        </a:rPr>
                        <a:t>1</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West Virginia</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8.88</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West Virginia</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11.26</a:t>
                      </a:r>
                      <a:endParaRPr lang="en-US" sz="1700" b="0" i="0" u="none" strike="noStrike" dirty="0">
                        <a:solidFill>
                          <a:srgbClr val="000000"/>
                        </a:solidFill>
                        <a:effectLst/>
                        <a:latin typeface="Calibri" panose="020F0502020204030204" pitchFamily="34" charset="0"/>
                      </a:endParaRPr>
                    </a:p>
                  </a:txBody>
                  <a:tcPr marL="9799" marR="9799" marT="9799" marB="0" anchor="b"/>
                </a:tc>
                <a:extLst>
                  <a:ext uri="{0D108BD9-81ED-4DB2-BD59-A6C34878D82A}">
                    <a16:rowId xmlns:a16="http://schemas.microsoft.com/office/drawing/2014/main" val="13907556"/>
                  </a:ext>
                </a:extLst>
              </a:tr>
              <a:tr h="324950">
                <a:tc>
                  <a:txBody>
                    <a:bodyPr/>
                    <a:lstStyle/>
                    <a:p>
                      <a:pPr algn="r" fontAlgn="b"/>
                      <a:r>
                        <a:rPr lang="en-US" sz="1700" u="none" strike="noStrike" dirty="0">
                          <a:effectLst/>
                        </a:rPr>
                        <a:t>2</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Alaska</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6.28</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Alaska</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5.62</a:t>
                      </a:r>
                      <a:endParaRPr lang="en-US" sz="1700" b="0" i="0" u="none" strike="noStrike" dirty="0">
                        <a:solidFill>
                          <a:srgbClr val="000000"/>
                        </a:solidFill>
                        <a:effectLst/>
                        <a:latin typeface="Calibri" panose="020F0502020204030204" pitchFamily="34" charset="0"/>
                      </a:endParaRPr>
                    </a:p>
                  </a:txBody>
                  <a:tcPr marL="9799" marR="9799" marT="9799" marB="0" anchor="b"/>
                </a:tc>
                <a:extLst>
                  <a:ext uri="{0D108BD9-81ED-4DB2-BD59-A6C34878D82A}">
                    <a16:rowId xmlns:a16="http://schemas.microsoft.com/office/drawing/2014/main" val="1285681523"/>
                  </a:ext>
                </a:extLst>
              </a:tr>
              <a:tr h="324950">
                <a:tc>
                  <a:txBody>
                    <a:bodyPr/>
                    <a:lstStyle/>
                    <a:p>
                      <a:pPr algn="r" fontAlgn="b"/>
                      <a:r>
                        <a:rPr lang="en-US" sz="1700" u="none" strike="noStrike" dirty="0">
                          <a:effectLst/>
                        </a:rPr>
                        <a:t>3</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Montana</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5.65</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Montana</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5.25</a:t>
                      </a:r>
                      <a:endParaRPr lang="en-US" sz="1700" b="0" i="0" u="none" strike="noStrike" dirty="0">
                        <a:solidFill>
                          <a:srgbClr val="000000"/>
                        </a:solidFill>
                        <a:effectLst/>
                        <a:latin typeface="Calibri" panose="020F0502020204030204" pitchFamily="34" charset="0"/>
                      </a:endParaRPr>
                    </a:p>
                  </a:txBody>
                  <a:tcPr marL="9799" marR="9799" marT="9799" marB="0" anchor="b"/>
                </a:tc>
                <a:extLst>
                  <a:ext uri="{0D108BD9-81ED-4DB2-BD59-A6C34878D82A}">
                    <a16:rowId xmlns:a16="http://schemas.microsoft.com/office/drawing/2014/main" val="2485889259"/>
                  </a:ext>
                </a:extLst>
              </a:tr>
              <a:tr h="324950">
                <a:tc>
                  <a:txBody>
                    <a:bodyPr/>
                    <a:lstStyle/>
                    <a:p>
                      <a:pPr algn="r" fontAlgn="b"/>
                      <a:r>
                        <a:rPr lang="en-US" sz="1700" u="none" strike="noStrike" dirty="0">
                          <a:effectLst/>
                        </a:rPr>
                        <a:t>4</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Vermont</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5.01</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Wyoming</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5.18</a:t>
                      </a:r>
                      <a:endParaRPr lang="en-US" sz="1700" b="0" i="0" u="none" strike="noStrike" dirty="0">
                        <a:solidFill>
                          <a:srgbClr val="000000"/>
                        </a:solidFill>
                        <a:effectLst/>
                        <a:latin typeface="Calibri" panose="020F0502020204030204" pitchFamily="34" charset="0"/>
                      </a:endParaRPr>
                    </a:p>
                  </a:txBody>
                  <a:tcPr marL="9799" marR="9799" marT="9799" marB="0" anchor="b"/>
                </a:tc>
                <a:extLst>
                  <a:ext uri="{0D108BD9-81ED-4DB2-BD59-A6C34878D82A}">
                    <a16:rowId xmlns:a16="http://schemas.microsoft.com/office/drawing/2014/main" val="4074721066"/>
                  </a:ext>
                </a:extLst>
              </a:tr>
              <a:tr h="324950">
                <a:tc>
                  <a:txBody>
                    <a:bodyPr/>
                    <a:lstStyle/>
                    <a:p>
                      <a:pPr algn="r" fontAlgn="b"/>
                      <a:r>
                        <a:rPr lang="en-US" sz="1700" u="none" strike="noStrike" dirty="0">
                          <a:effectLst/>
                        </a:rPr>
                        <a:t>5</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Wyoming</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4.84</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Kentucky</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4.52</a:t>
                      </a:r>
                      <a:endParaRPr lang="en-US" sz="1700" b="0" i="0" u="none" strike="noStrike" dirty="0">
                        <a:solidFill>
                          <a:srgbClr val="000000"/>
                        </a:solidFill>
                        <a:effectLst/>
                        <a:latin typeface="Calibri" panose="020F0502020204030204" pitchFamily="34" charset="0"/>
                      </a:endParaRPr>
                    </a:p>
                  </a:txBody>
                  <a:tcPr marL="9799" marR="9799" marT="9799" marB="0" anchor="b"/>
                </a:tc>
                <a:extLst>
                  <a:ext uri="{0D108BD9-81ED-4DB2-BD59-A6C34878D82A}">
                    <a16:rowId xmlns:a16="http://schemas.microsoft.com/office/drawing/2014/main" val="584307131"/>
                  </a:ext>
                </a:extLst>
              </a:tr>
              <a:tr h="324950">
                <a:tc>
                  <a:txBody>
                    <a:bodyPr/>
                    <a:lstStyle/>
                    <a:p>
                      <a:pPr algn="r" fontAlgn="b"/>
                      <a:r>
                        <a:rPr lang="en-US" sz="1700" u="none" strike="noStrike" dirty="0">
                          <a:effectLst/>
                        </a:rPr>
                        <a:t>6</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Kentucky</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4.55</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Maine</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4.21</a:t>
                      </a:r>
                      <a:endParaRPr lang="en-US" sz="1700" b="0" i="0" u="none" strike="noStrike" dirty="0">
                        <a:solidFill>
                          <a:srgbClr val="000000"/>
                        </a:solidFill>
                        <a:effectLst/>
                        <a:latin typeface="Calibri" panose="020F0502020204030204" pitchFamily="34" charset="0"/>
                      </a:endParaRPr>
                    </a:p>
                  </a:txBody>
                  <a:tcPr marL="9799" marR="9799" marT="9799" marB="0" anchor="b"/>
                </a:tc>
                <a:extLst>
                  <a:ext uri="{0D108BD9-81ED-4DB2-BD59-A6C34878D82A}">
                    <a16:rowId xmlns:a16="http://schemas.microsoft.com/office/drawing/2014/main" val="3954872295"/>
                  </a:ext>
                </a:extLst>
              </a:tr>
              <a:tr h="324950">
                <a:tc>
                  <a:txBody>
                    <a:bodyPr/>
                    <a:lstStyle/>
                    <a:p>
                      <a:pPr algn="r" fontAlgn="b"/>
                      <a:r>
                        <a:rPr lang="en-US" sz="1700" u="none" strike="noStrike" dirty="0">
                          <a:effectLst/>
                          <a:highlight>
                            <a:srgbClr val="FFFF00"/>
                          </a:highlight>
                        </a:rPr>
                        <a:t>7</a:t>
                      </a:r>
                      <a:endParaRPr lang="en-US" sz="1700" b="0" i="0" u="none" strike="noStrike" dirty="0">
                        <a:solidFill>
                          <a:srgbClr val="000000"/>
                        </a:solidFill>
                        <a:effectLst/>
                        <a:highlight>
                          <a:srgbClr val="FFFF00"/>
                        </a:highlight>
                        <a:latin typeface="Calibri" panose="020F0502020204030204" pitchFamily="34" charset="0"/>
                      </a:endParaRPr>
                    </a:p>
                  </a:txBody>
                  <a:tcPr marL="9799" marR="9799" marT="9799" marB="0" anchor="b"/>
                </a:tc>
                <a:tc>
                  <a:txBody>
                    <a:bodyPr/>
                    <a:lstStyle/>
                    <a:p>
                      <a:pPr algn="l" fontAlgn="b"/>
                      <a:r>
                        <a:rPr lang="en-US" sz="1700" u="none" strike="noStrike" dirty="0">
                          <a:effectLst/>
                          <a:highlight>
                            <a:srgbClr val="FFFF00"/>
                          </a:highlight>
                        </a:rPr>
                        <a:t>Kansas</a:t>
                      </a:r>
                      <a:endParaRPr lang="en-US" sz="1700" b="0" i="0" u="none" strike="noStrike" dirty="0">
                        <a:solidFill>
                          <a:srgbClr val="000000"/>
                        </a:solidFill>
                        <a:effectLst/>
                        <a:highlight>
                          <a:srgbClr val="FFFF00"/>
                        </a:highlight>
                        <a:latin typeface="Calibri" panose="020F0502020204030204" pitchFamily="34" charset="0"/>
                      </a:endParaRPr>
                    </a:p>
                  </a:txBody>
                  <a:tcPr marL="9799" marR="9799" marT="9799" marB="0" anchor="b"/>
                </a:tc>
                <a:tc>
                  <a:txBody>
                    <a:bodyPr/>
                    <a:lstStyle/>
                    <a:p>
                      <a:pPr algn="ctr" fontAlgn="b"/>
                      <a:r>
                        <a:rPr lang="en-US" sz="1700" u="none" strike="noStrike" dirty="0">
                          <a:effectLst/>
                          <a:highlight>
                            <a:srgbClr val="FFFF00"/>
                          </a:highlight>
                        </a:rPr>
                        <a:t>4.40</a:t>
                      </a:r>
                      <a:endParaRPr lang="en-US" sz="1700" b="0" i="0" u="none" strike="noStrike" dirty="0">
                        <a:solidFill>
                          <a:srgbClr val="000000"/>
                        </a:solidFill>
                        <a:effectLst/>
                        <a:highlight>
                          <a:srgbClr val="FFFF00"/>
                        </a:highlight>
                        <a:latin typeface="Calibri" panose="020F0502020204030204" pitchFamily="34" charset="0"/>
                      </a:endParaRPr>
                    </a:p>
                  </a:txBody>
                  <a:tcPr marL="9799" marR="9799" marT="9799" marB="0" anchor="b"/>
                </a:tc>
                <a:tc>
                  <a:txBody>
                    <a:bodyPr/>
                    <a:lstStyle/>
                    <a:p>
                      <a:pPr algn="l" fontAlgn="b"/>
                      <a:r>
                        <a:rPr lang="en-US" sz="1700" u="none" strike="noStrike" dirty="0">
                          <a:effectLst/>
                        </a:rPr>
                        <a:t>South Dakota</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4.08</a:t>
                      </a:r>
                      <a:endParaRPr lang="en-US" sz="1700" b="0" i="0" u="none" strike="noStrike" dirty="0">
                        <a:solidFill>
                          <a:srgbClr val="000000"/>
                        </a:solidFill>
                        <a:effectLst/>
                        <a:latin typeface="Calibri" panose="020F0502020204030204" pitchFamily="34" charset="0"/>
                      </a:endParaRPr>
                    </a:p>
                  </a:txBody>
                  <a:tcPr marL="9799" marR="9799" marT="9799" marB="0" anchor="b"/>
                </a:tc>
                <a:extLst>
                  <a:ext uri="{0D108BD9-81ED-4DB2-BD59-A6C34878D82A}">
                    <a16:rowId xmlns:a16="http://schemas.microsoft.com/office/drawing/2014/main" val="1081360862"/>
                  </a:ext>
                </a:extLst>
              </a:tr>
              <a:tr h="324950">
                <a:tc>
                  <a:txBody>
                    <a:bodyPr/>
                    <a:lstStyle/>
                    <a:p>
                      <a:pPr algn="r" fontAlgn="b"/>
                      <a:r>
                        <a:rPr lang="en-US" sz="1700" u="none" strike="noStrike" dirty="0">
                          <a:effectLst/>
                        </a:rPr>
                        <a:t>8</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Missouri</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4.23</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Missouri</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4.01</a:t>
                      </a:r>
                      <a:endParaRPr lang="en-US" sz="1700" b="0" i="0" u="none" strike="noStrike" dirty="0">
                        <a:solidFill>
                          <a:srgbClr val="000000"/>
                        </a:solidFill>
                        <a:effectLst/>
                        <a:latin typeface="Calibri" panose="020F0502020204030204" pitchFamily="34" charset="0"/>
                      </a:endParaRPr>
                    </a:p>
                  </a:txBody>
                  <a:tcPr marL="9799" marR="9799" marT="9799" marB="0" anchor="b"/>
                </a:tc>
                <a:extLst>
                  <a:ext uri="{0D108BD9-81ED-4DB2-BD59-A6C34878D82A}">
                    <a16:rowId xmlns:a16="http://schemas.microsoft.com/office/drawing/2014/main" val="3381222521"/>
                  </a:ext>
                </a:extLst>
              </a:tr>
              <a:tr h="324950">
                <a:tc>
                  <a:txBody>
                    <a:bodyPr/>
                    <a:lstStyle/>
                    <a:p>
                      <a:pPr algn="r" fontAlgn="b"/>
                      <a:r>
                        <a:rPr lang="en-US" sz="1700" u="none" strike="noStrike" dirty="0">
                          <a:effectLst/>
                        </a:rPr>
                        <a:t>9</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Maine</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4.22</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Iowa</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3.90</a:t>
                      </a:r>
                      <a:endParaRPr lang="en-US" sz="1700" b="0" i="0" u="none" strike="noStrike" dirty="0">
                        <a:solidFill>
                          <a:srgbClr val="000000"/>
                        </a:solidFill>
                        <a:effectLst/>
                        <a:latin typeface="Calibri" panose="020F0502020204030204" pitchFamily="34" charset="0"/>
                      </a:endParaRPr>
                    </a:p>
                  </a:txBody>
                  <a:tcPr marL="9799" marR="9799" marT="9799" marB="0" anchor="b"/>
                </a:tc>
                <a:extLst>
                  <a:ext uri="{0D108BD9-81ED-4DB2-BD59-A6C34878D82A}">
                    <a16:rowId xmlns:a16="http://schemas.microsoft.com/office/drawing/2014/main" val="614695390"/>
                  </a:ext>
                </a:extLst>
              </a:tr>
              <a:tr h="324950">
                <a:tc>
                  <a:txBody>
                    <a:bodyPr/>
                    <a:lstStyle/>
                    <a:p>
                      <a:pPr algn="r" fontAlgn="b"/>
                      <a:r>
                        <a:rPr lang="en-US" sz="1700" u="none" strike="noStrike" dirty="0">
                          <a:effectLst/>
                        </a:rPr>
                        <a:t>10</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rPr>
                        <a:t>Rhode Island</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ctr" fontAlgn="b"/>
                      <a:r>
                        <a:rPr lang="en-US" sz="1700" u="none" strike="noStrike" dirty="0">
                          <a:effectLst/>
                        </a:rPr>
                        <a:t>4.01</a:t>
                      </a:r>
                      <a:endParaRPr lang="en-US" sz="1700" b="0" i="0" u="none" strike="noStrike" dirty="0">
                        <a:solidFill>
                          <a:srgbClr val="000000"/>
                        </a:solidFill>
                        <a:effectLst/>
                        <a:latin typeface="Calibri" panose="020F0502020204030204" pitchFamily="34" charset="0"/>
                      </a:endParaRPr>
                    </a:p>
                  </a:txBody>
                  <a:tcPr marL="9799" marR="9799" marT="9799" marB="0" anchor="b"/>
                </a:tc>
                <a:tc>
                  <a:txBody>
                    <a:bodyPr/>
                    <a:lstStyle/>
                    <a:p>
                      <a:pPr algn="l" fontAlgn="b"/>
                      <a:r>
                        <a:rPr lang="en-US" sz="1700" u="none" strike="noStrike" dirty="0">
                          <a:effectLst/>
                          <a:highlight>
                            <a:srgbClr val="FFFF00"/>
                          </a:highlight>
                        </a:rPr>
                        <a:t>Kansas</a:t>
                      </a:r>
                      <a:endParaRPr lang="en-US" sz="1700" b="0" i="0" u="none" strike="noStrike" dirty="0">
                        <a:solidFill>
                          <a:srgbClr val="000000"/>
                        </a:solidFill>
                        <a:effectLst/>
                        <a:highlight>
                          <a:srgbClr val="FFFF00"/>
                        </a:highlight>
                        <a:latin typeface="Calibri" panose="020F0502020204030204" pitchFamily="34" charset="0"/>
                      </a:endParaRPr>
                    </a:p>
                  </a:txBody>
                  <a:tcPr marL="9799" marR="9799" marT="9799" marB="0" anchor="b"/>
                </a:tc>
                <a:tc>
                  <a:txBody>
                    <a:bodyPr/>
                    <a:lstStyle/>
                    <a:p>
                      <a:pPr algn="ctr" fontAlgn="b"/>
                      <a:r>
                        <a:rPr lang="en-US" sz="1700" u="none" strike="noStrike" dirty="0">
                          <a:effectLst/>
                          <a:highlight>
                            <a:srgbClr val="FFFF00"/>
                          </a:highlight>
                        </a:rPr>
                        <a:t>3.84</a:t>
                      </a:r>
                      <a:endParaRPr lang="en-US" sz="1700" b="0" i="0" u="none" strike="noStrike" dirty="0">
                        <a:solidFill>
                          <a:srgbClr val="000000"/>
                        </a:solidFill>
                        <a:effectLst/>
                        <a:highlight>
                          <a:srgbClr val="FFFF00"/>
                        </a:highlight>
                        <a:latin typeface="Calibri" panose="020F0502020204030204" pitchFamily="34" charset="0"/>
                      </a:endParaRPr>
                    </a:p>
                  </a:txBody>
                  <a:tcPr marL="9799" marR="9799" marT="9799" marB="0" anchor="b"/>
                </a:tc>
                <a:extLst>
                  <a:ext uri="{0D108BD9-81ED-4DB2-BD59-A6C34878D82A}">
                    <a16:rowId xmlns:a16="http://schemas.microsoft.com/office/drawing/2014/main" val="849196799"/>
                  </a:ext>
                </a:extLst>
              </a:tr>
            </a:tbl>
          </a:graphicData>
        </a:graphic>
      </p:graphicFrame>
    </p:spTree>
    <p:extLst>
      <p:ext uri="{BB962C8B-B14F-4D97-AF65-F5344CB8AC3E}">
        <p14:creationId xmlns:p14="http://schemas.microsoft.com/office/powerpoint/2010/main" val="185042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0214D17-733B-461A-9122-1526AF32CE7B}"/>
              </a:ext>
            </a:extLst>
          </p:cNvPr>
          <p:cNvGraphicFramePr/>
          <p:nvPr>
            <p:extLst>
              <p:ext uri="{D42A27DB-BD31-4B8C-83A1-F6EECF244321}">
                <p14:modId xmlns:p14="http://schemas.microsoft.com/office/powerpoint/2010/main" val="3545254818"/>
              </p:ext>
            </p:extLst>
          </p:nvPr>
        </p:nvGraphicFramePr>
        <p:xfrm>
          <a:off x="214745" y="235527"/>
          <a:ext cx="11762510" cy="6622473"/>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1">
            <a:extLst>
              <a:ext uri="{FF2B5EF4-FFF2-40B4-BE49-F238E27FC236}">
                <a16:creationId xmlns:a16="http://schemas.microsoft.com/office/drawing/2014/main" id="{0AB8523A-D835-4342-A9D2-B518326C6ABD}"/>
              </a:ext>
            </a:extLst>
          </p:cNvPr>
          <p:cNvSpPr>
            <a:spLocks noGrp="1"/>
          </p:cNvSpPr>
          <p:nvPr>
            <p:ph type="sldNum" sz="quarter" idx="12"/>
          </p:nvPr>
        </p:nvSpPr>
        <p:spPr>
          <a:xfrm>
            <a:off x="214745" y="6354618"/>
            <a:ext cx="459509" cy="267855"/>
          </a:xfrm>
        </p:spPr>
        <p:txBody>
          <a:bodyPr/>
          <a:lstStyle/>
          <a:p>
            <a:fld id="{34AC98DD-E787-4AE5-B18E-1861974C066F}" type="slidenum">
              <a:rPr lang="en-US" smtClean="0"/>
              <a:pPr/>
              <a:t>8</a:t>
            </a:fld>
            <a:endParaRPr lang="en-US" dirty="0"/>
          </a:p>
        </p:txBody>
      </p:sp>
    </p:spTree>
    <p:extLst>
      <p:ext uri="{BB962C8B-B14F-4D97-AF65-F5344CB8AC3E}">
        <p14:creationId xmlns:p14="http://schemas.microsoft.com/office/powerpoint/2010/main" val="2793220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5A31C7-85E7-454B-A137-1D79076A4AED}"/>
              </a:ext>
            </a:extLst>
          </p:cNvPr>
          <p:cNvSpPr>
            <a:spLocks noGrp="1"/>
          </p:cNvSpPr>
          <p:nvPr>
            <p:ph type="sldNum" sz="quarter" idx="12"/>
          </p:nvPr>
        </p:nvSpPr>
        <p:spPr/>
        <p:txBody>
          <a:bodyPr/>
          <a:lstStyle/>
          <a:p>
            <a:fld id="{34AC98DD-E787-4AE5-B18E-1861974C066F}" type="slidenum">
              <a:rPr lang="en-US" smtClean="0"/>
              <a:pPr/>
              <a:t>9</a:t>
            </a:fld>
            <a:endParaRPr lang="en-US" dirty="0"/>
          </a:p>
        </p:txBody>
      </p:sp>
      <p:graphicFrame>
        <p:nvGraphicFramePr>
          <p:cNvPr id="4" name="Chart 3">
            <a:extLst>
              <a:ext uri="{FF2B5EF4-FFF2-40B4-BE49-F238E27FC236}">
                <a16:creationId xmlns:a16="http://schemas.microsoft.com/office/drawing/2014/main" id="{9F4B0CF9-6410-4ADA-B87F-827BEAD5F61B}"/>
              </a:ext>
            </a:extLst>
          </p:cNvPr>
          <p:cNvGraphicFramePr/>
          <p:nvPr>
            <p:extLst>
              <p:ext uri="{D42A27DB-BD31-4B8C-83A1-F6EECF244321}">
                <p14:modId xmlns:p14="http://schemas.microsoft.com/office/powerpoint/2010/main" val="2965815170"/>
              </p:ext>
            </p:extLst>
          </p:nvPr>
        </p:nvGraphicFramePr>
        <p:xfrm>
          <a:off x="420623" y="795649"/>
          <a:ext cx="11556631" cy="5826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8602079"/>
      </p:ext>
    </p:extLst>
  </p:cSld>
  <p:clrMapOvr>
    <a:masterClrMapping/>
  </p:clrMapOvr>
</p:sld>
</file>

<file path=ppt/theme/theme1.xml><?xml version="1.0" encoding="utf-8"?>
<a:theme xmlns:a="http://schemas.openxmlformats.org/drawingml/2006/main" name="Office Theme">
  <a:themeElements>
    <a:clrScheme name="Custom 3">
      <a:dk1>
        <a:srgbClr val="123985"/>
      </a:dk1>
      <a:lt1>
        <a:sysClr val="window" lastClr="FFFFFF"/>
      </a:lt1>
      <a:dk2>
        <a:srgbClr val="777777"/>
      </a:dk2>
      <a:lt2>
        <a:srgbClr val="FFFFFF"/>
      </a:lt2>
      <a:accent1>
        <a:srgbClr val="123985"/>
      </a:accent1>
      <a:accent2>
        <a:srgbClr val="FAB927"/>
      </a:accent2>
      <a:accent3>
        <a:srgbClr val="122649"/>
      </a:accent3>
      <a:accent4>
        <a:srgbClr val="8411AF"/>
      </a:accent4>
      <a:accent5>
        <a:srgbClr val="99C73C"/>
      </a:accent5>
      <a:accent6>
        <a:srgbClr val="6FC2ED"/>
      </a:accent6>
      <a:hlink>
        <a:srgbClr val="123985"/>
      </a:hlink>
      <a:folHlink>
        <a:srgbClr val="BFD2F6"/>
      </a:folHlink>
    </a:clrScheme>
    <a:fontScheme name="Custom 2">
      <a:majorFont>
        <a:latin typeface="Bahnschrift Light"/>
        <a:ea typeface=""/>
        <a:cs typeface=""/>
      </a:majorFont>
      <a:minorFont>
        <a:latin typeface="Times New Roman"/>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roval_x0020_Status xmlns="d3971f27-af3c-457b-b9ee-391f953089af" xsi:nil="true"/>
    <Acc_x0020_Check xmlns="d3971f27-af3c-457b-b9ee-391f953089af" xsi:nil="true"/>
    <Reviewer xmlns="d3971f27-af3c-457b-b9ee-391f953089af">
      <UserInfo>
        <DisplayName/>
        <AccountId xsi:nil="true"/>
        <AccountType/>
      </UserInfo>
    </Reviewer>
    <PublishingExpirationDate xmlns="http://schemas.microsoft.com/sharepoint/v3" xsi:nil="true"/>
    <PublishingStartDate xmlns="http://schemas.microsoft.com/sharepoint/v3" xsi:nil="true"/>
    <Page_x0020_Layout xmlns="d3971f27-af3c-457b-b9ee-391f953089a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C586A2ACA98C4EBCAD1DC0E3EECCF8" ma:contentTypeVersion="5" ma:contentTypeDescription="Create a new document." ma:contentTypeScope="" ma:versionID="25c2518a7d59ba22467b64373dad89ce">
  <xsd:schema xmlns:xsd="http://www.w3.org/2001/XMLSchema" xmlns:xs="http://www.w3.org/2001/XMLSchema" xmlns:p="http://schemas.microsoft.com/office/2006/metadata/properties" xmlns:ns1="http://schemas.microsoft.com/sharepoint/v3" xmlns:ns2="d3971f27-af3c-457b-b9ee-391f953089af" targetNamespace="http://schemas.microsoft.com/office/2006/metadata/properties" ma:root="true" ma:fieldsID="b9b413cef342789b49da7b86b19a43fa" ns1:_="" ns2:_="">
    <xsd:import namespace="http://schemas.microsoft.com/sharepoint/v3"/>
    <xsd:import namespace="d3971f27-af3c-457b-b9ee-391f953089af"/>
    <xsd:element name="properties">
      <xsd:complexType>
        <xsd:sequence>
          <xsd:element name="documentManagement">
            <xsd:complexType>
              <xsd:all>
                <xsd:element ref="ns1:PublishingStartDate" minOccurs="0"/>
                <xsd:element ref="ns1:PublishingExpirationDate" minOccurs="0"/>
                <xsd:element ref="ns2:Acc_x0020_Check" minOccurs="0"/>
                <xsd:element ref="ns2:Reviewer" minOccurs="0"/>
                <xsd:element ref="ns2:Approval_x0020_Status" minOccurs="0"/>
                <xsd:element ref="ns2:Page_x0020_Layo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971f27-af3c-457b-b9ee-391f953089af" elementFormDefault="qualified">
    <xsd:import namespace="http://schemas.microsoft.com/office/2006/documentManagement/types"/>
    <xsd:import namespace="http://schemas.microsoft.com/office/infopath/2007/PartnerControls"/>
    <xsd:element name="Acc_x0020_Check" ma:index="10" nillable="true" ma:displayName="Acc Checked" ma:description="Accessibility Checked for Testimony" ma:format="DateOnly" ma:internalName="Acc_x0020_Check">
      <xsd:simpleType>
        <xsd:restriction base="dms:DateTime"/>
      </xsd:simpleType>
    </xsd:element>
    <xsd:element name="Reviewer" ma:index="11" nillable="true" ma:displayName="Reviewer" ma:description="Accessibility Reviewer for Testimony pages" ma:list="UserInfo" ma:SharePointGroup="0" ma:internalName="Review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al_x0020_Status" ma:index="12" nillable="true" ma:displayName="Approval Status" ma:internalName="Approval_x0020_Status">
      <xsd:simpleType>
        <xsd:restriction base="dms:Text">
          <xsd:maxLength value="255"/>
        </xsd:restriction>
      </xsd:simpleType>
    </xsd:element>
    <xsd:element name="Page_x0020_Layout" ma:index="13" nillable="true" ma:displayName="Page Layout" ma:internalName="Page_x0020_Layou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9BB2E1-39AD-4AC2-9224-D41B126B5589}">
  <ds:schemaRefs>
    <ds:schemaRef ds:uri="http://schemas.microsoft.com/sharepoint/v3/contenttype/forms"/>
  </ds:schemaRefs>
</ds:datastoreItem>
</file>

<file path=customXml/itemProps2.xml><?xml version="1.0" encoding="utf-8"?>
<ds:datastoreItem xmlns:ds="http://schemas.openxmlformats.org/officeDocument/2006/customXml" ds:itemID="{0A251A95-FB6D-40B2-B487-CF39790A2076}">
  <ds:schemaRefs>
    <ds:schemaRef ds:uri="http://schemas.openxmlformats.org/package/2006/metadata/core-properties"/>
    <ds:schemaRef ds:uri="c6f284c5-e824-4fe8-b4b0-a8ee282d6902"/>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purl.org/dc/dcmitype/"/>
    <ds:schemaRef ds:uri="5d5a1f54-8891-4813-9f2e-9e0709508715"/>
    <ds:schemaRef ds:uri="http://www.w3.org/XML/1998/namespace"/>
  </ds:schemaRefs>
</ds:datastoreItem>
</file>

<file path=customXml/itemProps3.xml><?xml version="1.0" encoding="utf-8"?>
<ds:datastoreItem xmlns:ds="http://schemas.openxmlformats.org/officeDocument/2006/customXml" ds:itemID="{9821ADEC-2A7C-480B-A46A-5469A887D4D6}"/>
</file>

<file path=docProps/app.xml><?xml version="1.0" encoding="utf-8"?>
<Properties xmlns="http://schemas.openxmlformats.org/officeDocument/2006/extended-properties" xmlns:vt="http://schemas.openxmlformats.org/officeDocument/2006/docPropsVTypes">
  <TotalTime>237</TotalTime>
  <Words>6383</Words>
  <Application>Microsoft Office PowerPoint</Application>
  <PresentationFormat>Widescreen</PresentationFormat>
  <Paragraphs>615</Paragraphs>
  <Slides>37</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Bahnschrift Light</vt:lpstr>
      <vt:lpstr>Calibri</vt:lpstr>
      <vt:lpstr>Courier New</vt:lpstr>
      <vt:lpstr>inherit</vt:lpstr>
      <vt:lpstr>Segoe UI</vt:lpstr>
      <vt:lpstr>Symbol</vt:lpstr>
      <vt:lpstr>Times New Roman</vt:lpstr>
      <vt:lpstr>Wingdings</vt:lpstr>
      <vt:lpstr>Office Theme</vt:lpstr>
      <vt:lpstr>KANSAS DEPARTMENT FOR CHILDREN &amp; FAMILIES </vt:lpstr>
      <vt:lpstr>TABLE OF CONTENTS</vt:lpstr>
      <vt:lpstr>BY THE NUMBERS</vt:lpstr>
      <vt:lpstr>PowerPoint Presentation</vt:lpstr>
      <vt:lpstr>PowerPoint Presentation</vt:lpstr>
      <vt:lpstr>DECREASED RATE OF ENTRY INTO FOSTER CARE MARCH 2024 FEDERAL DATA PROFILE</vt:lpstr>
      <vt:lpstr>DECREASED RATE OF ENTRY INTO FOSTER CARE MARCH 2024 FEDERAL DATA PROFILE</vt:lpstr>
      <vt:lpstr>PowerPoint Presentation</vt:lpstr>
      <vt:lpstr>PowerPoint Presentation</vt:lpstr>
      <vt:lpstr>PowerPoint Presentation</vt:lpstr>
      <vt:lpstr>PREVENTION &amp; COMMUNITY ENGAGEMENT </vt:lpstr>
      <vt:lpstr>PROMISING IMPACTS:  COMMUNITY CAPACITY BUILDING </vt:lpstr>
      <vt:lpstr>CHILD WELFARE SUMMIT</vt:lpstr>
      <vt:lpstr>CHILD WELFARE SUMMIT</vt:lpstr>
      <vt:lpstr>4 QUESTIONS PROGRAM APPROACH </vt:lpstr>
      <vt:lpstr>CCWIS </vt:lpstr>
      <vt:lpstr>FOSTER CARE UPDATES</vt:lpstr>
      <vt:lpstr>FOSTER CARE CASE MANAGEMENT 7/1/24 </vt:lpstr>
      <vt:lpstr>EMBERHOPE TRANSITION </vt:lpstr>
      <vt:lpstr>EMBERHOPE TRANSITION </vt:lpstr>
      <vt:lpstr>Timely Legal Permanency </vt:lpstr>
      <vt:lpstr>Timely Legal Permanency </vt:lpstr>
      <vt:lpstr>Timely Legal Permanency </vt:lpstr>
      <vt:lpstr>EMBERHOPE TRANSITION </vt:lpstr>
      <vt:lpstr>EMBERHOPE TRANSITION </vt:lpstr>
      <vt:lpstr>RELATIVE / KIN ABRIDGED LICENSING</vt:lpstr>
      <vt:lpstr>RELATIVE / KIN ABRIDGED LICENSING</vt:lpstr>
      <vt:lpstr>FAMILY TREATMENT COURTS</vt:lpstr>
      <vt:lpstr>THERAPEUTIC FOSTER CARE</vt:lpstr>
      <vt:lpstr>THERAPEUTIC FOSTER CARE GRANTS</vt:lpstr>
      <vt:lpstr>LEGISLATIVE UPDATES</vt:lpstr>
      <vt:lpstr>HB 2381 DCF Follow up </vt:lpstr>
      <vt:lpstr>HB 2381 DCF Follow up </vt:lpstr>
      <vt:lpstr>REGULATION UPDATES </vt:lpstr>
      <vt:lpstr>S.O.U.L. INITIAL IMPLEMENTATION </vt:lpstr>
      <vt:lpstr>S.O.U.L. INITIAL IMPLEMENTATION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6.26 DCF CWSO Presentation</dc:title>
  <dc:creator>Abby Miller  [DCF]</dc:creator>
  <cp:lastModifiedBy>Andrea Warnke  [DCF]</cp:lastModifiedBy>
  <cp:revision>29</cp:revision>
  <cp:lastPrinted>2024-01-17T18:02:11Z</cp:lastPrinted>
  <dcterms:created xsi:type="dcterms:W3CDTF">2021-08-27T14:47:49Z</dcterms:created>
  <dcterms:modified xsi:type="dcterms:W3CDTF">2024-07-15T16:18:20Z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0x0101008AC586A2ACA98C4EBCAD1DC0E3EECCF8</vt:lpwstr>
  </property>
  <property fmtid="{D5CDD505-2E9C-101B-9397-08002B2CF9AE}" pid="3" name="MediaServiceImageTags">
    <vt:lpwstr/>
  </property>
</Properties>
</file>